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46" r:id="rId5"/>
    <p:sldId id="359" r:id="rId6"/>
    <p:sldId id="352" r:id="rId7"/>
    <p:sldId id="313" r:id="rId8"/>
    <p:sldId id="314" r:id="rId9"/>
    <p:sldId id="315" r:id="rId10"/>
    <p:sldId id="343" r:id="rId11"/>
    <p:sldId id="340" r:id="rId12"/>
    <p:sldId id="348" r:id="rId13"/>
    <p:sldId id="316" r:id="rId14"/>
    <p:sldId id="358" r:id="rId15"/>
    <p:sldId id="342" r:id="rId16"/>
    <p:sldId id="349" r:id="rId17"/>
    <p:sldId id="319" r:id="rId18"/>
    <p:sldId id="360" r:id="rId19"/>
    <p:sldId id="320" r:id="rId20"/>
    <p:sldId id="351" r:id="rId21"/>
    <p:sldId id="331" r:id="rId22"/>
    <p:sldId id="332" r:id="rId23"/>
    <p:sldId id="354" r:id="rId24"/>
    <p:sldId id="356" r:id="rId25"/>
    <p:sldId id="357" r:id="rId26"/>
    <p:sldId id="355" r:id="rId27"/>
    <p:sldId id="334" r:id="rId28"/>
    <p:sldId id="335" r:id="rId29"/>
    <p:sldId id="350" r:id="rId30"/>
  </p:sldIdLst>
  <p:sldSz cx="9144000" cy="6858000" type="screen4x3"/>
  <p:notesSz cx="6858000" cy="9215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1pPr>
    <a:lvl2pPr marL="41028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2pPr>
    <a:lvl3pPr marL="82056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3pPr>
    <a:lvl4pPr marL="1230839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4pPr>
    <a:lvl5pPr marL="1641119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5pPr>
    <a:lvl6pPr marL="2051399" algn="l" defTabSz="410280" rtl="0" eaLnBrk="1" latinLnBrk="0" hangingPunct="1">
      <a:defRPr sz="2100"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6pPr>
    <a:lvl7pPr marL="2461679" algn="l" defTabSz="410280" rtl="0" eaLnBrk="1" latinLnBrk="0" hangingPunct="1">
      <a:defRPr sz="2100"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7pPr>
    <a:lvl8pPr marL="2871959" algn="l" defTabSz="410280" rtl="0" eaLnBrk="1" latinLnBrk="0" hangingPunct="1">
      <a:defRPr sz="2100"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8pPr>
    <a:lvl9pPr marL="3282239" algn="l" defTabSz="410280" rtl="0" eaLnBrk="1" latinLnBrk="0" hangingPunct="1">
      <a:defRPr sz="2100" kern="1200">
        <a:solidFill>
          <a:schemeClr val="tx1"/>
        </a:solidFill>
        <a:latin typeface="Arial" pitchFamily="36" charset="0"/>
        <a:ea typeface="ＭＳ Ｐゴシック" pitchFamily="36" charset="-128"/>
        <a:cs typeface="ＭＳ Ｐゴシック" pitchFamily="36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odgers" initials="TRodger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CCCC00"/>
    <a:srgbClr val="993366"/>
    <a:srgbClr val="FF0000"/>
    <a:srgbClr val="CBECFF"/>
    <a:srgbClr val="71DAFF"/>
    <a:srgbClr val="CCE821"/>
    <a:srgbClr val="6D015B"/>
    <a:srgbClr val="660033"/>
    <a:srgbClr val="869F2A"/>
    <a:srgbClr val="E7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6" autoAdjust="0"/>
    <p:restoredTop sz="79123" autoAdjust="0"/>
  </p:normalViewPr>
  <p:slideViewPr>
    <p:cSldViewPr>
      <p:cViewPr varScale="1">
        <p:scale>
          <a:sx n="92" d="100"/>
          <a:sy n="92" d="100"/>
        </p:scale>
        <p:origin x="-21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02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90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ogendska30\Progwrodept\New%20K12\Account%20Management\2013-2014\West%20Contra%20Costa%20USD\8.9.13\Data\Program%20Numb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ogendska30\Progwrodept\New%20K12\Account%20Management\2013-2014\West%20Contra%20Costa%20USD\8.9.13\Data\Program%20Numbe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ogendska30\Progwrodept\New%20K12\Account%20Management\2013-2014\West%20Contra%20Costa%20USD\8.9.13\Data\Program%20Numb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PSAT!$A$7</c:f>
              <c:strCache>
                <c:ptCount val="1"/>
                <c:pt idx="0">
                  <c:v>Number of Students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9F2A"/>
              </a:solidFill>
            </c:spPr>
          </c:dPt>
          <c:dPt>
            <c:idx val="2"/>
            <c:invertIfNegative val="0"/>
            <c:bubble3D val="0"/>
            <c:spPr>
              <a:solidFill>
                <a:srgbClr val="CCE82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CCE821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400" b="1">
                    <a:latin typeface="Cambria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PSAT!$B$6:$H$6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PSAT!$B$7:$H$7</c:f>
              <c:numCache>
                <c:formatCode>General</c:formatCode>
                <c:ptCount val="7"/>
                <c:pt idx="0">
                  <c:v>1071</c:v>
                </c:pt>
                <c:pt idx="1">
                  <c:v>2027</c:v>
                </c:pt>
                <c:pt idx="2">
                  <c:v>4663</c:v>
                </c:pt>
                <c:pt idx="3">
                  <c:v>5010</c:v>
                </c:pt>
                <c:pt idx="4">
                  <c:v>5157</c:v>
                </c:pt>
                <c:pt idx="5">
                  <c:v>4973</c:v>
                </c:pt>
                <c:pt idx="6">
                  <c:v>4898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7428992"/>
        <c:axId val="77434880"/>
      </c:barChart>
      <c:catAx>
        <c:axId val="7742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mbria" pitchFamily="18" charset="0"/>
              </a:defRPr>
            </a:pPr>
            <a:endParaRPr lang="en-US"/>
          </a:p>
        </c:txPr>
        <c:crossAx val="77434880"/>
        <c:crosses val="autoZero"/>
        <c:auto val="1"/>
        <c:lblAlgn val="ctr"/>
        <c:lblOffset val="100"/>
        <c:noMultiLvlLbl val="0"/>
      </c:catAx>
      <c:valAx>
        <c:axId val="7743488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mbria" pitchFamily="18" charset="0"/>
              </a:defRPr>
            </a:pPr>
            <a:endParaRPr lang="en-US"/>
          </a:p>
        </c:txPr>
        <c:crossAx val="77428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21446332366349E-2"/>
          <c:y val="2.7940187054083045E-2"/>
          <c:w val="0.8424769765621406"/>
          <c:h val="0.88959095782041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PSAT!$A$33</c:f>
              <c:strCache>
                <c:ptCount val="1"/>
                <c:pt idx="0">
                  <c:v>Black or African American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PSAT!$B$32:$H$32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PSAT!$B$33:$H$33</c:f>
              <c:numCache>
                <c:formatCode>General</c:formatCode>
                <c:ptCount val="7"/>
                <c:pt idx="0">
                  <c:v>186</c:v>
                </c:pt>
                <c:pt idx="1">
                  <c:v>368</c:v>
                </c:pt>
                <c:pt idx="2">
                  <c:v>818</c:v>
                </c:pt>
                <c:pt idx="3">
                  <c:v>819</c:v>
                </c:pt>
                <c:pt idx="4">
                  <c:v>787</c:v>
                </c:pt>
                <c:pt idx="5">
                  <c:v>766</c:v>
                </c:pt>
                <c:pt idx="6">
                  <c:v>935</c:v>
                </c:pt>
              </c:numCache>
            </c:numRef>
          </c:val>
        </c:ser>
        <c:ser>
          <c:idx val="1"/>
          <c:order val="1"/>
          <c:tx>
            <c:strRef>
              <c:f>PSAT!$A$34</c:f>
              <c:strCache>
                <c:ptCount val="1"/>
                <c:pt idx="0">
                  <c:v>Mexican or Mexican American, Other Hispanic, Latino, or Latin American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PSAT!$B$32:$H$32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PSAT!$B$34:$H$34</c:f>
              <c:numCache>
                <c:formatCode>General</c:formatCode>
                <c:ptCount val="7"/>
                <c:pt idx="0">
                  <c:v>373</c:v>
                </c:pt>
                <c:pt idx="1">
                  <c:v>721</c:v>
                </c:pt>
                <c:pt idx="2">
                  <c:v>1789</c:v>
                </c:pt>
                <c:pt idx="3">
                  <c:v>1802</c:v>
                </c:pt>
                <c:pt idx="4">
                  <c:v>1751</c:v>
                </c:pt>
                <c:pt idx="5">
                  <c:v>1900</c:v>
                </c:pt>
                <c:pt idx="6">
                  <c:v>2091</c:v>
                </c:pt>
              </c:numCache>
            </c:numRef>
          </c:val>
        </c:ser>
        <c:ser>
          <c:idx val="2"/>
          <c:order val="2"/>
          <c:tx>
            <c:strRef>
              <c:f>PSAT!$A$35</c:f>
              <c:strCache>
                <c:ptCount val="1"/>
              </c:strCache>
            </c:strRef>
          </c:tx>
          <c:invertIfNegative val="0"/>
          <c:cat>
            <c:numRef>
              <c:f>PSAT!$B$32:$H$32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PSAT!$B$35:$H$35</c:f>
            </c:numRef>
          </c:val>
        </c:ser>
        <c:ser>
          <c:idx val="3"/>
          <c:order val="3"/>
          <c:tx>
            <c:strRef>
              <c:f>PSAT!$A$36</c:f>
              <c:strCache>
                <c:ptCount val="1"/>
              </c:strCache>
            </c:strRef>
          </c:tx>
          <c:invertIfNegative val="0"/>
          <c:cat>
            <c:numRef>
              <c:f>PSAT!$B$32:$H$32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PSAT!$B$36:$H$36</c:f>
            </c:numRef>
          </c:val>
        </c:ser>
        <c:ser>
          <c:idx val="4"/>
          <c:order val="4"/>
          <c:tx>
            <c:strRef>
              <c:f>PSAT!$A$37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CCE821"/>
            </a:solidFill>
          </c:spPr>
          <c:invertIfNegative val="0"/>
          <c:dLbls>
            <c:dLbl>
              <c:idx val="2"/>
              <c:layout>
                <c:manualLayout>
                  <c:x val="1.1695906432748588E-2"/>
                  <c:y val="7.0422535211268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PSAT!$B$32:$H$32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PSAT!$B$37:$H$37</c:f>
              <c:numCache>
                <c:formatCode>General</c:formatCode>
                <c:ptCount val="7"/>
                <c:pt idx="0">
                  <c:v>126</c:v>
                </c:pt>
                <c:pt idx="1">
                  <c:v>198</c:v>
                </c:pt>
                <c:pt idx="2">
                  <c:v>383</c:v>
                </c:pt>
                <c:pt idx="3">
                  <c:v>318</c:v>
                </c:pt>
                <c:pt idx="4">
                  <c:v>370</c:v>
                </c:pt>
                <c:pt idx="5">
                  <c:v>350</c:v>
                </c:pt>
                <c:pt idx="6">
                  <c:v>466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720192"/>
        <c:axId val="95721728"/>
      </c:barChart>
      <c:catAx>
        <c:axId val="9572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mbria" pitchFamily="18" charset="0"/>
              </a:defRPr>
            </a:pPr>
            <a:endParaRPr lang="en-US"/>
          </a:p>
        </c:txPr>
        <c:crossAx val="95721728"/>
        <c:crosses val="autoZero"/>
        <c:auto val="1"/>
        <c:lblAlgn val="ctr"/>
        <c:lblOffset val="100"/>
        <c:noMultiLvlLbl val="0"/>
      </c:catAx>
      <c:valAx>
        <c:axId val="9572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mbria" pitchFamily="18" charset="0"/>
              </a:defRPr>
            </a:pPr>
            <a:endParaRPr lang="en-US"/>
          </a:p>
        </c:txPr>
        <c:crossAx val="95720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6760256941566527E-2"/>
          <c:y val="4.3424827178292852E-2"/>
          <c:w val="0.23633915826311186"/>
          <c:h val="0.50469964141806256"/>
        </c:manualLayout>
      </c:layout>
      <c:overlay val="0"/>
      <c:spPr>
        <a:solidFill>
          <a:schemeClr val="accent4">
            <a:lumMod val="60000"/>
            <a:lumOff val="40000"/>
            <a:alpha val="30000"/>
          </a:schemeClr>
        </a:solidFill>
      </c:spPr>
      <c:txPr>
        <a:bodyPr/>
        <a:lstStyle/>
        <a:p>
          <a:pPr>
            <a:defRPr sz="1400" b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SAT!$H$4</c:f>
              <c:strCache>
                <c:ptCount val="1"/>
                <c:pt idx="0">
                  <c:v>2012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2000" b="1">
                    <a:latin typeface="Cambria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SAT!$A$5:$A$6</c:f>
              <c:strCache>
                <c:ptCount val="2"/>
                <c:pt idx="0">
                  <c:v>Number of Test Takers Partcipating in the PSAT/NMSQT as a Junior, Sophomore, or younger</c:v>
                </c:pt>
                <c:pt idx="1">
                  <c:v>Number of Test Takers Without PSAT/NMSQT (Graduation Class of 2012)</c:v>
                </c:pt>
              </c:strCache>
            </c:strRef>
          </c:cat>
          <c:val>
            <c:numRef>
              <c:f>SAT!$H$5:$H$6</c:f>
              <c:numCache>
                <c:formatCode>General</c:formatCode>
                <c:ptCount val="2"/>
                <c:pt idx="0">
                  <c:v>325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63636363636368"/>
          <c:y val="0.12724409448818896"/>
          <c:w val="0.35064935064935066"/>
          <c:h val="0.63440069991251091"/>
        </c:manualLayout>
      </c:layout>
      <c:overlay val="0"/>
      <c:txPr>
        <a:bodyPr/>
        <a:lstStyle/>
        <a:p>
          <a:pPr rtl="0">
            <a:defRPr sz="1400" b="1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5FD8F-A780-4761-92F9-93D4597F0AAF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2381C4E6-DC7D-4274-A87D-A224D80CE810}">
      <dgm:prSet phldrT="[Text]"/>
      <dgm:spPr/>
      <dgm:t>
        <a:bodyPr/>
        <a:lstStyle/>
        <a:p>
          <a:r>
            <a:rPr lang="en-US" b="1" u="sng" dirty="0" smtClean="0">
              <a:latin typeface="Cambria" pitchFamily="18" charset="0"/>
            </a:rPr>
            <a:t>2007</a:t>
          </a:r>
          <a:r>
            <a:rPr lang="en-US" dirty="0" smtClean="0">
              <a:latin typeface="Cambria" pitchFamily="18" charset="0"/>
            </a:rPr>
            <a:t>                                            </a:t>
          </a:r>
          <a:r>
            <a:rPr lang="en-US" b="1" dirty="0" smtClean="0">
              <a:solidFill>
                <a:srgbClr val="FF0000"/>
              </a:solidFill>
              <a:latin typeface="Cambria" pitchFamily="18" charset="0"/>
            </a:rPr>
            <a:t>1) </a:t>
          </a:r>
          <a:r>
            <a:rPr lang="en-US" dirty="0" smtClean="0">
              <a:latin typeface="Cambria" pitchFamily="18" charset="0"/>
            </a:rPr>
            <a:t>Initial PSAT/NMSQT® Partnership                                </a:t>
          </a:r>
          <a:r>
            <a:rPr lang="en-US" b="1" dirty="0" smtClean="0">
              <a:solidFill>
                <a:srgbClr val="FF0000"/>
              </a:solidFill>
              <a:latin typeface="Cambria" pitchFamily="18" charset="0"/>
            </a:rPr>
            <a:t>2) </a:t>
          </a:r>
          <a:r>
            <a:rPr lang="en-US" dirty="0" smtClean="0">
              <a:latin typeface="Cambria" pitchFamily="18" charset="0"/>
            </a:rPr>
            <a:t>My College </a:t>
          </a:r>
          <a:r>
            <a:rPr lang="en-US" dirty="0" err="1" smtClean="0">
              <a:latin typeface="Cambria" pitchFamily="18" charset="0"/>
            </a:rPr>
            <a:t>QuickStart</a:t>
          </a:r>
          <a:r>
            <a:rPr lang="en-US" dirty="0" smtClean="0">
              <a:latin typeface="Cambria" pitchFamily="18" charset="0"/>
            </a:rPr>
            <a:t>™ Access                                      </a:t>
          </a:r>
          <a:r>
            <a:rPr lang="en-US" b="1" dirty="0" smtClean="0">
              <a:solidFill>
                <a:srgbClr val="FF0000"/>
              </a:solidFill>
              <a:latin typeface="Cambria" pitchFamily="18" charset="0"/>
            </a:rPr>
            <a:t>3) </a:t>
          </a:r>
          <a:r>
            <a:rPr lang="en-US" dirty="0" smtClean="0">
              <a:latin typeface="Cambria" pitchFamily="18" charset="0"/>
            </a:rPr>
            <a:t>Advanced Placement Incentive Program (APIP) Grant Winner</a:t>
          </a:r>
          <a:endParaRPr lang="en-US" dirty="0"/>
        </a:p>
      </dgm:t>
    </dgm:pt>
    <dgm:pt modelId="{89E02236-8646-49CD-8456-0B46EDD63CD5}" type="parTrans" cxnId="{8E0A8164-4758-4A6B-9E15-6A07A8010183}">
      <dgm:prSet/>
      <dgm:spPr/>
      <dgm:t>
        <a:bodyPr/>
        <a:lstStyle/>
        <a:p>
          <a:endParaRPr lang="en-US"/>
        </a:p>
      </dgm:t>
    </dgm:pt>
    <dgm:pt modelId="{975CD8EC-7BB4-4928-AD6C-86FFC6EC9B1C}" type="sibTrans" cxnId="{8E0A8164-4758-4A6B-9E15-6A07A8010183}">
      <dgm:prSet/>
      <dgm:spPr/>
      <dgm:t>
        <a:bodyPr/>
        <a:lstStyle/>
        <a:p>
          <a:endParaRPr lang="en-US"/>
        </a:p>
      </dgm:t>
    </dgm:pt>
    <dgm:pt modelId="{EF2365F8-40A9-483C-BF0B-93929501DD81}">
      <dgm:prSet phldrT="[Text]"/>
      <dgm:spPr/>
      <dgm:t>
        <a:bodyPr/>
        <a:lstStyle/>
        <a:p>
          <a:r>
            <a:rPr lang="en-US" b="1" u="sng" dirty="0" smtClean="0">
              <a:latin typeface="Cambria" pitchFamily="18" charset="0"/>
            </a:rPr>
            <a:t>2011</a:t>
          </a:r>
          <a:r>
            <a:rPr lang="en-US" dirty="0" smtClean="0">
              <a:latin typeface="Cambria" pitchFamily="18" charset="0"/>
            </a:rPr>
            <a:t>                  </a:t>
          </a:r>
          <a:r>
            <a:rPr lang="en-US" dirty="0" err="1" smtClean="0">
              <a:latin typeface="Cambria" pitchFamily="18" charset="0"/>
            </a:rPr>
            <a:t>ReadiStep</a:t>
          </a:r>
          <a:r>
            <a:rPr lang="en-US" dirty="0" smtClean="0">
              <a:latin typeface="Cambria" pitchFamily="18" charset="0"/>
            </a:rPr>
            <a:t>™ for 8</a:t>
          </a:r>
          <a:r>
            <a:rPr lang="en-US" baseline="30000" dirty="0" smtClean="0">
              <a:latin typeface="Cambria" pitchFamily="18" charset="0"/>
            </a:rPr>
            <a:t>th</a:t>
          </a:r>
          <a:r>
            <a:rPr lang="en-US" dirty="0" smtClean="0">
              <a:latin typeface="Cambria" pitchFamily="18" charset="0"/>
            </a:rPr>
            <a:t> Graders</a:t>
          </a:r>
          <a:endParaRPr lang="en-US" dirty="0">
            <a:latin typeface="Cambria" pitchFamily="18" charset="0"/>
          </a:endParaRPr>
        </a:p>
      </dgm:t>
    </dgm:pt>
    <dgm:pt modelId="{2724B81C-16C7-4800-8822-00B0EB77A34D}" type="parTrans" cxnId="{1C444495-6C46-453D-97C1-61A8F6BC97A4}">
      <dgm:prSet/>
      <dgm:spPr/>
      <dgm:t>
        <a:bodyPr/>
        <a:lstStyle/>
        <a:p>
          <a:endParaRPr lang="en-US"/>
        </a:p>
      </dgm:t>
    </dgm:pt>
    <dgm:pt modelId="{B86B9CEB-E288-462E-8737-AD7D0B1CB7EE}" type="sibTrans" cxnId="{1C444495-6C46-453D-97C1-61A8F6BC97A4}">
      <dgm:prSet/>
      <dgm:spPr/>
      <dgm:t>
        <a:bodyPr/>
        <a:lstStyle/>
        <a:p>
          <a:endParaRPr lang="en-US"/>
        </a:p>
      </dgm:t>
    </dgm:pt>
    <dgm:pt modelId="{180A0173-1991-498C-B02B-2B936064FFAA}">
      <dgm:prSet phldrT="[Text]"/>
      <dgm:spPr/>
      <dgm:t>
        <a:bodyPr/>
        <a:lstStyle/>
        <a:p>
          <a:r>
            <a:rPr lang="en-US" b="1" u="sng" dirty="0" smtClean="0">
              <a:latin typeface="Cambria" pitchFamily="18" charset="0"/>
            </a:rPr>
            <a:t>2013</a:t>
          </a:r>
          <a:r>
            <a:rPr lang="en-US" dirty="0" smtClean="0">
              <a:latin typeface="Cambria" pitchFamily="18" charset="0"/>
            </a:rPr>
            <a:t>                                         </a:t>
          </a:r>
          <a:r>
            <a:rPr lang="en-US" b="1" dirty="0" smtClean="0">
              <a:solidFill>
                <a:srgbClr val="FF0000"/>
              </a:solidFill>
              <a:latin typeface="Cambria" pitchFamily="18" charset="0"/>
            </a:rPr>
            <a:t>1) </a:t>
          </a:r>
          <a:r>
            <a:rPr lang="en-US" dirty="0" smtClean="0">
              <a:latin typeface="Cambria" pitchFamily="18" charset="0"/>
            </a:rPr>
            <a:t>SAT® School Day           </a:t>
          </a:r>
          <a:r>
            <a:rPr lang="en-US" b="1" dirty="0" smtClean="0">
              <a:solidFill>
                <a:srgbClr val="FF0000"/>
              </a:solidFill>
              <a:latin typeface="Cambria" pitchFamily="18" charset="0"/>
            </a:rPr>
            <a:t>2) </a:t>
          </a:r>
          <a:r>
            <a:rPr lang="en-US" dirty="0" smtClean="0">
              <a:latin typeface="Cambria" pitchFamily="18" charset="0"/>
            </a:rPr>
            <a:t>SAT Online Course Access                                     </a:t>
          </a:r>
          <a:r>
            <a:rPr lang="en-US" b="1" dirty="0" smtClean="0">
              <a:solidFill>
                <a:srgbClr val="FF0000"/>
              </a:solidFill>
              <a:latin typeface="Cambria" pitchFamily="18" charset="0"/>
            </a:rPr>
            <a:t>3) </a:t>
          </a:r>
          <a:r>
            <a:rPr lang="en-US" dirty="0" smtClean="0">
              <a:latin typeface="Cambria" pitchFamily="18" charset="0"/>
            </a:rPr>
            <a:t>AP STEM Courses</a:t>
          </a:r>
          <a:endParaRPr lang="en-US" dirty="0">
            <a:latin typeface="Cambria" pitchFamily="18" charset="0"/>
          </a:endParaRPr>
        </a:p>
      </dgm:t>
    </dgm:pt>
    <dgm:pt modelId="{A3F0D894-869A-4523-B533-A4E37EB89D83}" type="parTrans" cxnId="{439263EA-CA9F-44EA-9F78-37B10480D261}">
      <dgm:prSet/>
      <dgm:spPr/>
      <dgm:t>
        <a:bodyPr/>
        <a:lstStyle/>
        <a:p>
          <a:endParaRPr lang="en-US"/>
        </a:p>
      </dgm:t>
    </dgm:pt>
    <dgm:pt modelId="{D5CD7BD9-42C6-4BF8-8DB6-2835C6392EB0}" type="sibTrans" cxnId="{439263EA-CA9F-44EA-9F78-37B10480D261}">
      <dgm:prSet/>
      <dgm:spPr/>
      <dgm:t>
        <a:bodyPr/>
        <a:lstStyle/>
        <a:p>
          <a:endParaRPr lang="en-US"/>
        </a:p>
      </dgm:t>
    </dgm:pt>
    <dgm:pt modelId="{C10A4D2B-1F48-42F8-A65B-71D915FB060D}" type="pres">
      <dgm:prSet presAssocID="{3B15FD8F-A780-4761-92F9-93D4597F0AAF}" presName="CompostProcess" presStyleCnt="0">
        <dgm:presLayoutVars>
          <dgm:dir/>
          <dgm:resizeHandles val="exact"/>
        </dgm:presLayoutVars>
      </dgm:prSet>
      <dgm:spPr/>
    </dgm:pt>
    <dgm:pt modelId="{E7AA16EC-5A4A-45E8-822D-97081514C2C8}" type="pres">
      <dgm:prSet presAssocID="{3B15FD8F-A780-4761-92F9-93D4597F0AAF}" presName="arrow" presStyleLbl="bgShp" presStyleIdx="0" presStyleCnt="1" custScaleX="117647"/>
      <dgm:spPr/>
    </dgm:pt>
    <dgm:pt modelId="{4CF065CA-7919-4F2B-BFD0-62AFF9404D28}" type="pres">
      <dgm:prSet presAssocID="{3B15FD8F-A780-4761-92F9-93D4597F0AAF}" presName="linearProcess" presStyleCnt="0"/>
      <dgm:spPr/>
    </dgm:pt>
    <dgm:pt modelId="{73BA7442-2946-455F-94EF-2F75628D5C4B}" type="pres">
      <dgm:prSet presAssocID="{2381C4E6-DC7D-4274-A87D-A224D80CE810}" presName="textNode" presStyleLbl="node1" presStyleIdx="0" presStyleCnt="3" custScaleX="90858" custScaleY="120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6EF8E-7B3A-40D0-8716-3EFC51556EEA}" type="pres">
      <dgm:prSet presAssocID="{975CD8EC-7BB4-4928-AD6C-86FFC6EC9B1C}" presName="sibTrans" presStyleCnt="0"/>
      <dgm:spPr/>
    </dgm:pt>
    <dgm:pt modelId="{863E009E-E748-4C2A-BA95-3C2C14344B69}" type="pres">
      <dgm:prSet presAssocID="{EF2365F8-40A9-483C-BF0B-93929501DD81}" presName="textNode" presStyleLbl="node1" presStyleIdx="1" presStyleCnt="3" custScaleX="85409" custScaleY="129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B318D-22AA-4598-AB00-71C3B7378AC1}" type="pres">
      <dgm:prSet presAssocID="{B86B9CEB-E288-462E-8737-AD7D0B1CB7EE}" presName="sibTrans" presStyleCnt="0"/>
      <dgm:spPr/>
    </dgm:pt>
    <dgm:pt modelId="{85B331AC-0D13-4DED-8E32-0FA47171FD6C}" type="pres">
      <dgm:prSet presAssocID="{180A0173-1991-498C-B02B-2B936064FFAA}" presName="textNode" presStyleLbl="node1" presStyleIdx="2" presStyleCnt="3" custScaleX="91137" custScaleY="137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084CC-4A73-441C-95B2-0769C652F966}" type="presOf" srcId="{3B15FD8F-A780-4761-92F9-93D4597F0AAF}" destId="{C10A4D2B-1F48-42F8-A65B-71D915FB060D}" srcOrd="0" destOrd="0" presId="urn:microsoft.com/office/officeart/2005/8/layout/hProcess9"/>
    <dgm:cxn modelId="{439263EA-CA9F-44EA-9F78-37B10480D261}" srcId="{3B15FD8F-A780-4761-92F9-93D4597F0AAF}" destId="{180A0173-1991-498C-B02B-2B936064FFAA}" srcOrd="2" destOrd="0" parTransId="{A3F0D894-869A-4523-B533-A4E37EB89D83}" sibTransId="{D5CD7BD9-42C6-4BF8-8DB6-2835C6392EB0}"/>
    <dgm:cxn modelId="{EC118F0A-B92D-4D4A-BEA0-C80861D39E66}" type="presOf" srcId="{180A0173-1991-498C-B02B-2B936064FFAA}" destId="{85B331AC-0D13-4DED-8E32-0FA47171FD6C}" srcOrd="0" destOrd="0" presId="urn:microsoft.com/office/officeart/2005/8/layout/hProcess9"/>
    <dgm:cxn modelId="{1C444495-6C46-453D-97C1-61A8F6BC97A4}" srcId="{3B15FD8F-A780-4761-92F9-93D4597F0AAF}" destId="{EF2365F8-40A9-483C-BF0B-93929501DD81}" srcOrd="1" destOrd="0" parTransId="{2724B81C-16C7-4800-8822-00B0EB77A34D}" sibTransId="{B86B9CEB-E288-462E-8737-AD7D0B1CB7EE}"/>
    <dgm:cxn modelId="{8E0A8164-4758-4A6B-9E15-6A07A8010183}" srcId="{3B15FD8F-A780-4761-92F9-93D4597F0AAF}" destId="{2381C4E6-DC7D-4274-A87D-A224D80CE810}" srcOrd="0" destOrd="0" parTransId="{89E02236-8646-49CD-8456-0B46EDD63CD5}" sibTransId="{975CD8EC-7BB4-4928-AD6C-86FFC6EC9B1C}"/>
    <dgm:cxn modelId="{F3879922-FFDD-4E41-9275-0719ABB6B4B8}" type="presOf" srcId="{EF2365F8-40A9-483C-BF0B-93929501DD81}" destId="{863E009E-E748-4C2A-BA95-3C2C14344B69}" srcOrd="0" destOrd="0" presId="urn:microsoft.com/office/officeart/2005/8/layout/hProcess9"/>
    <dgm:cxn modelId="{84A58FF2-E4A2-47A6-B129-00116F1AAA79}" type="presOf" srcId="{2381C4E6-DC7D-4274-A87D-A224D80CE810}" destId="{73BA7442-2946-455F-94EF-2F75628D5C4B}" srcOrd="0" destOrd="0" presId="urn:microsoft.com/office/officeart/2005/8/layout/hProcess9"/>
    <dgm:cxn modelId="{A5FF83E9-7584-4AC6-A356-1BC9EDEEF49C}" type="presParOf" srcId="{C10A4D2B-1F48-42F8-A65B-71D915FB060D}" destId="{E7AA16EC-5A4A-45E8-822D-97081514C2C8}" srcOrd="0" destOrd="0" presId="urn:microsoft.com/office/officeart/2005/8/layout/hProcess9"/>
    <dgm:cxn modelId="{6B09D318-8BE0-4F35-83BD-F15B9CBFFD4E}" type="presParOf" srcId="{C10A4D2B-1F48-42F8-A65B-71D915FB060D}" destId="{4CF065CA-7919-4F2B-BFD0-62AFF9404D28}" srcOrd="1" destOrd="0" presId="urn:microsoft.com/office/officeart/2005/8/layout/hProcess9"/>
    <dgm:cxn modelId="{6738E06E-BADB-4FA3-BE91-DC3035512AD3}" type="presParOf" srcId="{4CF065CA-7919-4F2B-BFD0-62AFF9404D28}" destId="{73BA7442-2946-455F-94EF-2F75628D5C4B}" srcOrd="0" destOrd="0" presId="urn:microsoft.com/office/officeart/2005/8/layout/hProcess9"/>
    <dgm:cxn modelId="{191AE001-991D-4AEB-AB43-770DFFC9AE3F}" type="presParOf" srcId="{4CF065CA-7919-4F2B-BFD0-62AFF9404D28}" destId="{DF56EF8E-7B3A-40D0-8716-3EFC51556EEA}" srcOrd="1" destOrd="0" presId="urn:microsoft.com/office/officeart/2005/8/layout/hProcess9"/>
    <dgm:cxn modelId="{8B806237-04A8-43FB-8B75-AAB18400FD5F}" type="presParOf" srcId="{4CF065CA-7919-4F2B-BFD0-62AFF9404D28}" destId="{863E009E-E748-4C2A-BA95-3C2C14344B69}" srcOrd="2" destOrd="0" presId="urn:microsoft.com/office/officeart/2005/8/layout/hProcess9"/>
    <dgm:cxn modelId="{1011248A-E2BB-4320-A723-589C6806796D}" type="presParOf" srcId="{4CF065CA-7919-4F2B-BFD0-62AFF9404D28}" destId="{4B3B318D-22AA-4598-AB00-71C3B7378AC1}" srcOrd="3" destOrd="0" presId="urn:microsoft.com/office/officeart/2005/8/layout/hProcess9"/>
    <dgm:cxn modelId="{7A63CFB1-B764-4AF6-9D69-4F0CC76FA412}" type="presParOf" srcId="{4CF065CA-7919-4F2B-BFD0-62AFF9404D28}" destId="{85B331AC-0D13-4DED-8E32-0FA47171FD6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A16EC-5A4A-45E8-822D-97081514C2C8}">
      <dsp:nvSpPr>
        <dsp:cNvPr id="0" name=""/>
        <dsp:cNvSpPr/>
      </dsp:nvSpPr>
      <dsp:spPr>
        <a:xfrm>
          <a:off x="2" y="0"/>
          <a:ext cx="8991595" cy="4419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A7442-2946-455F-94EF-2F75628D5C4B}">
      <dsp:nvSpPr>
        <dsp:cNvPr id="0" name=""/>
        <dsp:cNvSpPr/>
      </dsp:nvSpPr>
      <dsp:spPr>
        <a:xfrm>
          <a:off x="464228" y="1142996"/>
          <a:ext cx="2629586" cy="21336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latin typeface="Cambria" pitchFamily="18" charset="0"/>
            </a:rPr>
            <a:t>2007</a:t>
          </a:r>
          <a:r>
            <a:rPr lang="en-US" sz="1500" kern="1200" dirty="0" smtClean="0">
              <a:latin typeface="Cambria" pitchFamily="18" charset="0"/>
            </a:rPr>
            <a:t>                                            </a:t>
          </a:r>
          <a:r>
            <a:rPr lang="en-US" sz="1500" b="1" kern="1200" dirty="0" smtClean="0">
              <a:solidFill>
                <a:srgbClr val="FF0000"/>
              </a:solidFill>
              <a:latin typeface="Cambria" pitchFamily="18" charset="0"/>
            </a:rPr>
            <a:t>1) </a:t>
          </a:r>
          <a:r>
            <a:rPr lang="en-US" sz="1500" kern="1200" dirty="0" smtClean="0">
              <a:latin typeface="Cambria" pitchFamily="18" charset="0"/>
            </a:rPr>
            <a:t>Initial PSAT/NMSQT® Partnership                                </a:t>
          </a:r>
          <a:r>
            <a:rPr lang="en-US" sz="1500" b="1" kern="1200" dirty="0" smtClean="0">
              <a:solidFill>
                <a:srgbClr val="FF0000"/>
              </a:solidFill>
              <a:latin typeface="Cambria" pitchFamily="18" charset="0"/>
            </a:rPr>
            <a:t>2) </a:t>
          </a:r>
          <a:r>
            <a:rPr lang="en-US" sz="1500" kern="1200" dirty="0" smtClean="0">
              <a:latin typeface="Cambria" pitchFamily="18" charset="0"/>
            </a:rPr>
            <a:t>My College </a:t>
          </a:r>
          <a:r>
            <a:rPr lang="en-US" sz="1500" kern="1200" dirty="0" err="1" smtClean="0">
              <a:latin typeface="Cambria" pitchFamily="18" charset="0"/>
            </a:rPr>
            <a:t>QuickStart</a:t>
          </a:r>
          <a:r>
            <a:rPr lang="en-US" sz="1500" kern="1200" dirty="0" smtClean="0">
              <a:latin typeface="Cambria" pitchFamily="18" charset="0"/>
            </a:rPr>
            <a:t>™ Access                                      </a:t>
          </a:r>
          <a:r>
            <a:rPr lang="en-US" sz="1500" b="1" kern="1200" dirty="0" smtClean="0">
              <a:solidFill>
                <a:srgbClr val="FF0000"/>
              </a:solidFill>
              <a:latin typeface="Cambria" pitchFamily="18" charset="0"/>
            </a:rPr>
            <a:t>3) </a:t>
          </a:r>
          <a:r>
            <a:rPr lang="en-US" sz="1500" kern="1200" dirty="0" smtClean="0">
              <a:latin typeface="Cambria" pitchFamily="18" charset="0"/>
            </a:rPr>
            <a:t>Advanced Placement Incentive Program (APIP) Grant Winner</a:t>
          </a:r>
          <a:endParaRPr lang="en-US" sz="1500" kern="1200" dirty="0"/>
        </a:p>
      </dsp:txBody>
      <dsp:txXfrm>
        <a:off x="568382" y="1247150"/>
        <a:ext cx="2421278" cy="1925298"/>
      </dsp:txXfrm>
    </dsp:sp>
    <dsp:sp modelId="{863E009E-E748-4C2A-BA95-3C2C14344B69}">
      <dsp:nvSpPr>
        <dsp:cNvPr id="0" name=""/>
        <dsp:cNvSpPr/>
      </dsp:nvSpPr>
      <dsp:spPr>
        <a:xfrm>
          <a:off x="3255821" y="1066803"/>
          <a:ext cx="2471882" cy="2285993"/>
        </a:xfrm>
        <a:prstGeom prst="roundRect">
          <a:avLst/>
        </a:prstGeom>
        <a:solidFill>
          <a:schemeClr val="accent2">
            <a:hueOff val="-7796206"/>
            <a:satOff val="2373"/>
            <a:lumOff val="35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latin typeface="Cambria" pitchFamily="18" charset="0"/>
            </a:rPr>
            <a:t>2011</a:t>
          </a:r>
          <a:r>
            <a:rPr lang="en-US" sz="1500" kern="1200" dirty="0" smtClean="0">
              <a:latin typeface="Cambria" pitchFamily="18" charset="0"/>
            </a:rPr>
            <a:t>                  </a:t>
          </a:r>
          <a:r>
            <a:rPr lang="en-US" sz="1500" kern="1200" dirty="0" err="1" smtClean="0">
              <a:latin typeface="Cambria" pitchFamily="18" charset="0"/>
            </a:rPr>
            <a:t>ReadiStep</a:t>
          </a:r>
          <a:r>
            <a:rPr lang="en-US" sz="1500" kern="1200" dirty="0" smtClean="0">
              <a:latin typeface="Cambria" pitchFamily="18" charset="0"/>
            </a:rPr>
            <a:t>™ for 8</a:t>
          </a:r>
          <a:r>
            <a:rPr lang="en-US" sz="1500" kern="1200" baseline="30000" dirty="0" smtClean="0">
              <a:latin typeface="Cambria" pitchFamily="18" charset="0"/>
            </a:rPr>
            <a:t>th</a:t>
          </a:r>
          <a:r>
            <a:rPr lang="en-US" sz="1500" kern="1200" dirty="0" smtClean="0">
              <a:latin typeface="Cambria" pitchFamily="18" charset="0"/>
            </a:rPr>
            <a:t> Graders</a:t>
          </a:r>
          <a:endParaRPr lang="en-US" sz="1500" kern="1200" dirty="0">
            <a:latin typeface="Cambria" pitchFamily="18" charset="0"/>
          </a:endParaRPr>
        </a:p>
      </dsp:txBody>
      <dsp:txXfrm>
        <a:off x="3367414" y="1178396"/>
        <a:ext cx="2248696" cy="2062807"/>
      </dsp:txXfrm>
    </dsp:sp>
    <dsp:sp modelId="{85B331AC-0D13-4DED-8E32-0FA47171FD6C}">
      <dsp:nvSpPr>
        <dsp:cNvPr id="0" name=""/>
        <dsp:cNvSpPr/>
      </dsp:nvSpPr>
      <dsp:spPr>
        <a:xfrm>
          <a:off x="5889710" y="990600"/>
          <a:ext cx="2637660" cy="2438399"/>
        </a:xfrm>
        <a:prstGeom prst="roundRect">
          <a:avLst/>
        </a:prstGeom>
        <a:solidFill>
          <a:schemeClr val="accent2">
            <a:hueOff val="-15592412"/>
            <a:satOff val="4746"/>
            <a:lumOff val="70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latin typeface="Cambria" pitchFamily="18" charset="0"/>
            </a:rPr>
            <a:t>2013</a:t>
          </a:r>
          <a:r>
            <a:rPr lang="en-US" sz="1500" kern="1200" dirty="0" smtClean="0">
              <a:latin typeface="Cambria" pitchFamily="18" charset="0"/>
            </a:rPr>
            <a:t>                                         </a:t>
          </a:r>
          <a:r>
            <a:rPr lang="en-US" sz="1500" b="1" kern="1200" dirty="0" smtClean="0">
              <a:solidFill>
                <a:srgbClr val="FF0000"/>
              </a:solidFill>
              <a:latin typeface="Cambria" pitchFamily="18" charset="0"/>
            </a:rPr>
            <a:t>1) </a:t>
          </a:r>
          <a:r>
            <a:rPr lang="en-US" sz="1500" kern="1200" dirty="0" smtClean="0">
              <a:latin typeface="Cambria" pitchFamily="18" charset="0"/>
            </a:rPr>
            <a:t>SAT® School Day           </a:t>
          </a:r>
          <a:r>
            <a:rPr lang="en-US" sz="1500" b="1" kern="1200" dirty="0" smtClean="0">
              <a:solidFill>
                <a:srgbClr val="FF0000"/>
              </a:solidFill>
              <a:latin typeface="Cambria" pitchFamily="18" charset="0"/>
            </a:rPr>
            <a:t>2) </a:t>
          </a:r>
          <a:r>
            <a:rPr lang="en-US" sz="1500" kern="1200" dirty="0" smtClean="0">
              <a:latin typeface="Cambria" pitchFamily="18" charset="0"/>
            </a:rPr>
            <a:t>SAT Online Course Access                                     </a:t>
          </a:r>
          <a:r>
            <a:rPr lang="en-US" sz="1500" b="1" kern="1200" dirty="0" smtClean="0">
              <a:solidFill>
                <a:srgbClr val="FF0000"/>
              </a:solidFill>
              <a:latin typeface="Cambria" pitchFamily="18" charset="0"/>
            </a:rPr>
            <a:t>3) </a:t>
          </a:r>
          <a:r>
            <a:rPr lang="en-US" sz="1500" kern="1200" dirty="0" smtClean="0">
              <a:latin typeface="Cambria" pitchFamily="18" charset="0"/>
            </a:rPr>
            <a:t>AP STEM Courses</a:t>
          </a:r>
          <a:endParaRPr lang="en-US" sz="1500" kern="1200" dirty="0">
            <a:latin typeface="Cambria" pitchFamily="18" charset="0"/>
          </a:endParaRPr>
        </a:p>
      </dsp:txBody>
      <dsp:txXfrm>
        <a:off x="6008743" y="1109633"/>
        <a:ext cx="2399594" cy="2200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77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10b_1585_SATforRAS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77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9687AA-5064-4108-B9CC-02EFAB95C3DD}" type="datetime1">
              <a:rPr/>
              <a:pPr/>
              <a:t>4/13/10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3067"/>
            <a:ext cx="2971800" cy="46077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3067"/>
            <a:ext cx="2971800" cy="46077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679F5D-9CDC-4BE9-9CB1-42596E475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2733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10b_1585_SATforRAS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63C9C-987F-4FAF-A451-B23A1391A64E}" type="datetime1">
              <a:rPr/>
              <a:pPr/>
              <a:t>4/13/10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690563"/>
            <a:ext cx="4606925" cy="345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77333"/>
            <a:ext cx="4572000" cy="41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4666"/>
            <a:ext cx="2971800" cy="4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54666"/>
            <a:ext cx="2971800" cy="4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05C057-C4E2-446A-B4BA-BB568A6BED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4715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1028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82056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23083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64111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051399" algn="l" defTabSz="4102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679" algn="l" defTabSz="4102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1959" algn="l" defTabSz="4102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239" algn="l" defTabSz="41028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Tx/>
              <a:buBlip>
                <a:blip r:embed="rId3"/>
              </a:buBlip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We are a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not-for-profit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membership organization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More than 850 districts, high schools and colleges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We are committed to the principle that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all students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deserve an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opportunity to participate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 rigorous, academically challenging courses and programs</a:t>
            </a:r>
          </a:p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0CA996-DA1D-4352-BB02-FD7548AAC3E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10b_1585_SATforRAS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463C9C-987F-4FAF-A451-B23A1391A64E}" type="datetime1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057-C4E2-446A-B4BA-BB568A6BED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None/>
            </a:pPr>
            <a:r>
              <a:rPr lang="en-US" sz="900" dirty="0" smtClean="0"/>
              <a:t>In-School Registration Expected Outcomes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100% of senior class opened or update College Board / SAT account and 100% pre-register for School-Day SAT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BENEFIT: Reduced stress levels among students and ―helicopter‖ parents. Assisted students with ―absent‖ parents.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UNEXPECTED BENEFIT: Can compare SAT registration roster with school’s enrollment roster to identify differences / problems in spelling of legal name (5%).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10b_1585_SATforRAS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463C9C-987F-4FAF-A451-B23A1391A64E}" type="datetime1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057-C4E2-446A-B4BA-BB568A6BED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Unpacking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FC0127-5DB6-44F8-B560-23F0F026E0A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10b_1585_SATforRAS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463C9C-987F-4FAF-A451-B23A1391A64E}" type="datetime1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057-C4E2-446A-B4BA-BB568A6BED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900" dirty="0" smtClean="0"/>
              <a:t>Instruct participating teachers to pick up and return test materials from Guidance Office / command center.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00" dirty="0" smtClean="0"/>
              <a:t>Allocate five (5) hours for test administration.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00" dirty="0" smtClean="0"/>
              <a:t>Address lunch issues for participating teachers and extended-time test-takers, and snack issues for test-takers.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00" dirty="0" smtClean="0"/>
              <a:t>Test security </a:t>
            </a:r>
            <a:r>
              <a:rPr lang="en-US" dirty="0" smtClean="0"/>
              <a:t>Test Center Supervisors complete online training, then plan staff / teacher training.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Secure test materials and testing rooms.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Arrange for special test accommodations.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Cancel bells and limit movement.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May use Guidance Office as command center. Communicate by email with room supervisors and by cell phone with hall proctors.</a:t>
            </a:r>
          </a:p>
          <a:p>
            <a:pPr marL="457200" indent="-457200">
              <a:buFont typeface="+mj-lt"/>
              <a:buAutoNum type="arabicPeriod"/>
            </a:pPr>
            <a:endParaRPr lang="en-US" sz="900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10b_1585_SATforRAS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463C9C-987F-4FAF-A451-B23A1391A64E}" type="datetime1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057-C4E2-446A-B4BA-BB568A6BED9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78E06-BA98-4F22-98F1-1995EA2A5E9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Online Course access provided  (within 40 days after receipt of Test Center Intake form)</a:t>
            </a:r>
            <a:r>
              <a:rPr lang="en-US" sz="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will</a:t>
            </a:r>
            <a:r>
              <a:rPr lang="en-US" sz="900" b="1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be sent after contract is executed</a:t>
            </a:r>
            <a:endParaRPr lang="en-US" sz="9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5" y="8753067"/>
            <a:ext cx="2971799" cy="460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23" tIns="45913" rIns="91823" bIns="45913"/>
          <a:lstStyle/>
          <a:p>
            <a:fld id="{13DDF2E9-70E3-41D4-83A4-44B52F249ABA}" type="slidenum">
              <a:rPr lang="da-DK" smtClean="0">
                <a:solidFill>
                  <a:prstClr val="black"/>
                </a:solidFill>
              </a:rPr>
              <a:pPr/>
              <a:t>25</a:t>
            </a:fld>
            <a:endParaRPr lang="da-DK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3048C5-4FFE-4BB1-B0B7-AB2F7662E560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Arrow with seven texts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10b_1585_SATforRAS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463C9C-987F-4FAF-A451-B23A1391A64E}" type="datetime1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057-C4E2-446A-B4BA-BB568A6BED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94C947"/>
                </a:solidFill>
              </a:rPr>
              <a:t>Fact -</a:t>
            </a:r>
            <a:r>
              <a:rPr lang="en-US" b="1" dirty="0" smtClean="0">
                <a:solidFill>
                  <a:srgbClr val="003366"/>
                </a:solidFill>
              </a:rPr>
              <a:t>The rigor of the curriculum </a:t>
            </a:r>
            <a:r>
              <a:rPr lang="en-US" dirty="0" smtClean="0"/>
              <a:t>is the most significant predictor of academic success and post secondary education completion.</a:t>
            </a:r>
          </a:p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D557C5-E52E-46E2-95ED-2C4715A7C68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Participation – by year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10b_1585_SATforRAS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463C9C-987F-4FAF-A451-B23A1391A64E}" type="datetime1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057-C4E2-446A-B4BA-BB568A6BED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Participation – by ethnicity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10b_1585_SATforRAS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463C9C-987F-4FAF-A451-B23A1391A64E}" type="datetime1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057-C4E2-446A-B4BA-BB568A6BED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SAT 2012 graduation class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10b_1585_SATforRAS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463C9C-987F-4FAF-A451-B23A1391A64E}" type="datetime1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057-C4E2-446A-B4BA-BB568A6BED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BENEFIT: Students felt more rested in the middle of the week and less stressed over transportation and testing logistics.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BENEFIT: Parent and teacher feedback was also overwhelmingly positive.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UNEXPECTED BENEFIT: Athletic director and coaches were thrilled with mandatory testing and some early eye-opening results, especially since SAT or ACT test scores are required before an “official visit” to a NCAA Division I or II college.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10b_1585_SATforRAS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463C9C-987F-4FAF-A451-B23A1391A64E}" type="datetime1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057-C4E2-446A-B4BA-BB568A6BED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SWH– Insert</a:t>
            </a:r>
            <a:r>
              <a:rPr lang="en-US" baseline="0" dirty="0" smtClean="0"/>
              <a:t> slide of the types of reports schools receive from administration—</a:t>
            </a:r>
          </a:p>
          <a:p>
            <a:r>
              <a:rPr lang="en-US" baseline="0" dirty="0" smtClean="0"/>
              <a:t>SOAS Reports, SAT School Day Reports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10b_1585_SATforRAS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463C9C-987F-4FAF-A451-B23A1391A64E}" type="datetime1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057-C4E2-446A-B4BA-BB568A6BED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SATSD Program has launched communication</a:t>
            </a:r>
            <a:r>
              <a:rPr lang="en-US" baseline="0" dirty="0" smtClean="0"/>
              <a:t> to the identified </a:t>
            </a:r>
            <a:r>
              <a:rPr lang="en-US" dirty="0" smtClean="0"/>
              <a:t>leader for the key roles.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10b_1585_SATforRAS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463C9C-987F-4FAF-A451-B23A1391A64E}" type="datetime1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C057-C4E2-446A-B4BA-BB568A6BED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77599B-4842-44CE-B7CB-66DAF2C972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2667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F30704-689E-46EB-85DB-9999D5D92C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talk_cyan.png"/>
          <p:cNvPicPr>
            <a:picLocks noChangeAspect="1"/>
          </p:cNvPicPr>
          <p:nvPr userDrawn="1"/>
        </p:nvPicPr>
        <p:blipFill>
          <a:blip r:embed="rId2"/>
          <a:srcRect l="10000"/>
          <a:stretch>
            <a:fillRect/>
          </a:stretch>
        </p:blipFill>
        <p:spPr>
          <a:xfrm>
            <a:off x="0" y="685800"/>
            <a:ext cx="4114800" cy="3429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295400"/>
            <a:ext cx="3276600" cy="1905000"/>
          </a:xfrm>
        </p:spPr>
        <p:txBody>
          <a:bodyPr anchor="ctr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71600"/>
            <a:ext cx="4114800" cy="4267200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6" name="Picture 5" descr="talk_cyan.png"/>
          <p:cNvPicPr>
            <a:picLocks noChangeAspect="1"/>
          </p:cNvPicPr>
          <p:nvPr userDrawn="1"/>
        </p:nvPicPr>
        <p:blipFill>
          <a:blip r:embed="rId2"/>
          <a:srcRect l="10000"/>
          <a:stretch>
            <a:fillRect/>
          </a:stretch>
        </p:blipFill>
        <p:spPr>
          <a:xfrm>
            <a:off x="0" y="685800"/>
            <a:ext cx="41148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2895599" cy="1676400"/>
          </a:xfr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057400"/>
            <a:ext cx="3962400" cy="4343401"/>
          </a:xfrm>
        </p:spPr>
        <p:txBody>
          <a:bodyPr/>
          <a:lstStyle>
            <a:lvl1pPr>
              <a:defRPr sz="2200"/>
            </a:lvl1pPr>
            <a:lvl2pPr marL="230188" indent="-230188">
              <a:defRPr sz="2000">
                <a:solidFill>
                  <a:srgbClr val="6D015B"/>
                </a:solidFill>
              </a:defRPr>
            </a:lvl2pPr>
            <a:lvl3pPr>
              <a:spcBef>
                <a:spcPts val="600"/>
              </a:spcBef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ide_im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845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reenBar_Horz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91440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Btm_Bar_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B_logo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609600"/>
            <a:ext cx="41798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05200" y="4343400"/>
            <a:ext cx="5257800" cy="990600"/>
          </a:xfrm>
          <a:prstGeom prst="rect">
            <a:avLst/>
          </a:prstGeom>
        </p:spPr>
        <p:txBody>
          <a:bodyPr anchor="t"/>
          <a:lstStyle>
            <a:lvl1pPr algn="ctr">
              <a:defRPr sz="32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ide_img.jpg"/>
          <p:cNvPicPr>
            <a:picLocks noChangeAspect="1"/>
          </p:cNvPicPr>
          <p:nvPr userDrawn="1"/>
        </p:nvPicPr>
        <p:blipFill>
          <a:blip r:embed="rId2"/>
          <a:srcRect r="29292"/>
          <a:stretch>
            <a:fillRect/>
          </a:stretch>
        </p:blipFill>
        <p:spPr bwMode="auto">
          <a:xfrm>
            <a:off x="7010400" y="0"/>
            <a:ext cx="21288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 descr="Btm_Bar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205538"/>
            <a:ext cx="9144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5257800" y="6477000"/>
            <a:ext cx="2133600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">
                <a:solidFill>
                  <a:schemeClr val="accent2"/>
                </a:solidFill>
              </a:rPr>
              <a:t>Number </a:t>
            </a:r>
            <a:fld id="{6A43213E-067F-4FEE-8DF3-12DC26327469}" type="slidenum">
              <a:rPr lang="en-US" sz="800">
                <a:solidFill>
                  <a:schemeClr val="accent2"/>
                </a:solidFill>
              </a:rPr>
              <a:pPr>
                <a:defRPr/>
              </a:pPr>
              <a:t>‹#›</a:t>
            </a:fld>
            <a:endParaRPr lang="en-US" sz="800">
              <a:solidFill>
                <a:schemeClr val="accent2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Number </a:t>
            </a:r>
            <a:fld id="{2552D380-8DE5-4642-85B4-91042A7E3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Btm_Bar_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05538"/>
            <a:ext cx="9144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side_img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54850" y="0"/>
            <a:ext cx="2089150" cy="62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3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6248400" cy="4343400"/>
          </a:xfrm>
          <a:prstGeom prst="rect">
            <a:avLst/>
          </a:prstGeom>
        </p:spPr>
        <p:txBody>
          <a:bodyPr/>
          <a:lstStyle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SzPct val="100000"/>
              <a:buFontTx/>
              <a:buBlip>
                <a:blip r:embed="rId6"/>
              </a:buBlip>
              <a:defRPr sz="1300" baseline="0"/>
            </a:lvl4pPr>
            <a:lvl5pPr>
              <a:buFont typeface="Arial" pitchFamily="34" charset="0"/>
              <a:buChar char="•"/>
              <a:defRPr sz="1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Number </a:t>
            </a:r>
            <a:fld id="{5ED6D47F-A618-4B68-AC0D-B50D1156D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tm_Bar_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05538"/>
            <a:ext cx="9144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ide_img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88" y="4763"/>
            <a:ext cx="2085975" cy="61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791200" y="1524000"/>
            <a:ext cx="2971800" cy="4343400"/>
          </a:xfrm>
          <a:prstGeom prst="rect">
            <a:avLst/>
          </a:prstGeom>
        </p:spPr>
        <p:txBody>
          <a:bodyPr/>
          <a:lstStyle>
            <a:lvl2pPr>
              <a:buClr>
                <a:srgbClr val="94C947"/>
              </a:buClr>
              <a:buSzPct val="100000"/>
              <a:buFontTx/>
              <a:buBlip>
                <a:blip r:embed="rId4"/>
              </a:buBlip>
              <a:defRPr/>
            </a:lvl2pPr>
            <a:lvl3pPr>
              <a:buClr>
                <a:srgbClr val="94C947"/>
              </a:buClr>
              <a:buSzPct val="100000"/>
              <a:buFontTx/>
              <a:buBlip>
                <a:blip r:embed="rId5"/>
              </a:buBlip>
              <a:defRPr/>
            </a:lvl3pPr>
            <a:lvl4pPr>
              <a:buSzPct val="100000"/>
              <a:buFontTx/>
              <a:buBlip>
                <a:blip r:embed="rId6"/>
              </a:buBlip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8"/>
          </p:nvPr>
        </p:nvSpPr>
        <p:spPr>
          <a:xfrm>
            <a:off x="2438400" y="1524000"/>
            <a:ext cx="3048000" cy="4343400"/>
          </a:xfrm>
          <a:prstGeom prst="rect">
            <a:avLst/>
          </a:prstGeom>
        </p:spPr>
        <p:txBody>
          <a:bodyPr/>
          <a:lstStyle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SzPct val="100000"/>
              <a:buFontTx/>
              <a:buBlip>
                <a:blip r:embed="rId6"/>
              </a:buBlip>
              <a:defRPr sz="1300" baseline="0"/>
            </a:lvl4pPr>
            <a:lvl5pPr>
              <a:buFont typeface="Arial" pitchFamily="34" charset="0"/>
              <a:buChar char="•"/>
              <a:defRPr sz="1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Number </a:t>
            </a:r>
            <a:fld id="{BA2A300A-D891-4A9C-AD10-D06A5A2B3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tm_Bar_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05538"/>
            <a:ext cx="9144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ide_img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89150" cy="62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3"/>
          <p:cNvSpPr>
            <a:spLocks noGrp="1"/>
          </p:cNvSpPr>
          <p:nvPr>
            <p:ph sz="quarter" idx="18"/>
          </p:nvPr>
        </p:nvSpPr>
        <p:spPr>
          <a:xfrm>
            <a:off x="2438400" y="381000"/>
            <a:ext cx="6400800" cy="2667000"/>
          </a:xfrm>
          <a:prstGeom prst="rect">
            <a:avLst/>
          </a:prstGeom>
        </p:spPr>
        <p:txBody>
          <a:bodyPr/>
          <a:lstStyle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SzPct val="100000"/>
              <a:buFontTx/>
              <a:buBlip>
                <a:blip r:embed="rId6"/>
              </a:buBlip>
              <a:defRPr sz="1300" baseline="0"/>
            </a:lvl4pPr>
            <a:lvl5pPr>
              <a:buFont typeface="Arial" pitchFamily="34" charset="0"/>
              <a:buChar char="•"/>
              <a:defRPr sz="1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438400" y="3429000"/>
            <a:ext cx="6324600" cy="2438400"/>
          </a:xfrm>
          <a:prstGeom prst="rect">
            <a:avLst/>
          </a:prstGeom>
        </p:spPr>
        <p:txBody>
          <a:bodyPr/>
          <a:lstStyle>
            <a:lvl2pPr>
              <a:buClr>
                <a:srgbClr val="94C947"/>
              </a:buClr>
              <a:buSzPct val="100000"/>
              <a:buFontTx/>
              <a:buBlip>
                <a:blip r:embed="rId4"/>
              </a:buBlip>
              <a:defRPr/>
            </a:lvl2pPr>
            <a:lvl3pPr>
              <a:buClr>
                <a:srgbClr val="94C947"/>
              </a:buClr>
              <a:buSzPct val="100000"/>
              <a:buFontTx/>
              <a:buBlip>
                <a:blip r:embed="rId5"/>
              </a:buBlip>
              <a:defRPr/>
            </a:lvl3pPr>
            <a:lvl4pPr>
              <a:buSzPct val="100000"/>
              <a:buFontTx/>
              <a:buBlip>
                <a:blip r:embed="rId6"/>
              </a:buBlip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Number </a:t>
            </a:r>
            <a:fld id="{58CE78B9-9C00-46EF-A431-83C415195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Btm_Bar_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05538"/>
            <a:ext cx="9144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side_img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54850" y="0"/>
            <a:ext cx="2089150" cy="62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381000" y="1524000"/>
            <a:ext cx="6248400" cy="4343400"/>
          </a:xfrm>
          <a:prstGeom prst="rect">
            <a:avLst/>
          </a:prstGeom>
        </p:spPr>
        <p:txBody>
          <a:bodyPr/>
          <a:lstStyle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SzPct val="100000"/>
              <a:buFontTx/>
              <a:buBlip>
                <a:blip r:embed="rId6"/>
              </a:buBlip>
              <a:defRPr sz="1300" baseline="0"/>
            </a:lvl4pPr>
            <a:lvl5pPr>
              <a:buFont typeface="Arial" pitchFamily="34" charset="0"/>
              <a:buChar char="•"/>
              <a:defRPr sz="1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Number </a:t>
            </a:r>
            <a:fld id="{2B1C2B06-98EB-4961-B73C-1C7B497C0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F30704-689E-46EB-85DB-9999D5D92C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80" indent="0">
              <a:buNone/>
              <a:defRPr sz="1600"/>
            </a:lvl2pPr>
            <a:lvl3pPr marL="820560" indent="0">
              <a:buNone/>
              <a:defRPr sz="1400"/>
            </a:lvl3pPr>
            <a:lvl4pPr marL="1230839" indent="0">
              <a:buNone/>
              <a:defRPr sz="1300"/>
            </a:lvl4pPr>
            <a:lvl5pPr marL="1641119" indent="0">
              <a:buNone/>
              <a:defRPr sz="1300"/>
            </a:lvl5pPr>
            <a:lvl6pPr marL="2051399" indent="0">
              <a:buNone/>
              <a:defRPr sz="1300"/>
            </a:lvl6pPr>
            <a:lvl7pPr marL="2461679" indent="0">
              <a:buNone/>
              <a:defRPr sz="1300"/>
            </a:lvl7pPr>
            <a:lvl8pPr marL="2871959" indent="0">
              <a:buNone/>
              <a:defRPr sz="1300"/>
            </a:lvl8pPr>
            <a:lvl9pPr marL="3282239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2BA72-1D33-4B0B-A4E2-99BE130A65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 flipV="1">
            <a:off x="0" y="441960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0099FF">
                  <a:alpha val="50000"/>
                </a:srgbClr>
              </a:gs>
              <a:gs pos="70000">
                <a:schemeClr val="bg1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defRPr sz="2200"/>
            </a:lvl1pPr>
            <a:lvl2pPr>
              <a:defRPr sz="2000">
                <a:solidFill>
                  <a:srgbClr val="6D015B"/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defRPr sz="2200"/>
            </a:lvl1pPr>
            <a:lvl2pPr>
              <a:defRPr sz="2000">
                <a:solidFill>
                  <a:srgbClr val="6D015B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637E03-6805-472D-8C4A-D2D5C5D97E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4419600"/>
          </a:xfrm>
        </p:spPr>
        <p:txBody>
          <a:bodyPr/>
          <a:lstStyle>
            <a:lvl1pPr>
              <a:defRPr sz="2200"/>
            </a:lvl1pPr>
            <a:lvl2pPr>
              <a:defRPr sz="2000">
                <a:solidFill>
                  <a:srgbClr val="6D015B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637E03-6805-472D-8C4A-D2D5C5D97E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295400"/>
            <a:ext cx="3657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_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276600"/>
          </a:xfrm>
        </p:spPr>
        <p:txBody>
          <a:bodyPr/>
          <a:lstStyle>
            <a:lvl1pPr>
              <a:defRPr sz="2200"/>
            </a:lvl1pPr>
            <a:lvl2pPr>
              <a:defRPr sz="2000">
                <a:solidFill>
                  <a:srgbClr val="6D015B"/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276600"/>
          </a:xfrm>
        </p:spPr>
        <p:txBody>
          <a:bodyPr/>
          <a:lstStyle>
            <a:lvl1pPr>
              <a:defRPr sz="2200"/>
            </a:lvl1pPr>
            <a:lvl2pPr>
              <a:defRPr sz="2000">
                <a:solidFill>
                  <a:srgbClr val="6D015B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637E03-6805-472D-8C4A-D2D5C5D97E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_1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8229600" cy="3276600"/>
          </a:xfrm>
        </p:spPr>
        <p:txBody>
          <a:bodyPr/>
          <a:lstStyle>
            <a:lvl1pPr>
              <a:defRPr sz="2200"/>
            </a:lvl1pPr>
            <a:lvl2pPr>
              <a:defRPr sz="2000">
                <a:solidFill>
                  <a:srgbClr val="6D015B"/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637E03-6805-472D-8C4A-D2D5C5D97E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2"/>
            <a:ext cx="4040188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10280" indent="0">
              <a:buNone/>
              <a:defRPr sz="1800" b="1"/>
            </a:lvl2pPr>
            <a:lvl3pPr marL="820560" indent="0">
              <a:buNone/>
              <a:defRPr sz="1600" b="1"/>
            </a:lvl3pPr>
            <a:lvl4pPr marL="1230839" indent="0">
              <a:buNone/>
              <a:defRPr sz="1400" b="1"/>
            </a:lvl4pPr>
            <a:lvl5pPr marL="1641119" indent="0">
              <a:buNone/>
              <a:defRPr sz="1400" b="1"/>
            </a:lvl5pPr>
            <a:lvl6pPr marL="2051399" indent="0">
              <a:buNone/>
              <a:defRPr sz="1400" b="1"/>
            </a:lvl6pPr>
            <a:lvl7pPr marL="2461679" indent="0">
              <a:buNone/>
              <a:defRPr sz="1400" b="1"/>
            </a:lvl7pPr>
            <a:lvl8pPr marL="2871959" indent="0">
              <a:buNone/>
              <a:defRPr sz="1400" b="1"/>
            </a:lvl8pPr>
            <a:lvl9pPr marL="3282239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4"/>
            <a:ext cx="4040188" cy="3951288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2"/>
            <a:ext cx="4041775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10280" indent="0">
              <a:buNone/>
              <a:defRPr sz="1800" b="1"/>
            </a:lvl2pPr>
            <a:lvl3pPr marL="820560" indent="0">
              <a:buNone/>
              <a:defRPr sz="1600" b="1"/>
            </a:lvl3pPr>
            <a:lvl4pPr marL="1230839" indent="0">
              <a:buNone/>
              <a:defRPr sz="1400" b="1"/>
            </a:lvl4pPr>
            <a:lvl5pPr marL="1641119" indent="0">
              <a:buNone/>
              <a:defRPr sz="1400" b="1"/>
            </a:lvl5pPr>
            <a:lvl6pPr marL="2051399" indent="0">
              <a:buNone/>
              <a:defRPr sz="1400" b="1"/>
            </a:lvl6pPr>
            <a:lvl7pPr marL="2461679" indent="0">
              <a:buNone/>
              <a:defRPr sz="1400" b="1"/>
            </a:lvl7pPr>
            <a:lvl8pPr marL="2871959" indent="0">
              <a:buNone/>
              <a:defRPr sz="1400" b="1"/>
            </a:lvl8pPr>
            <a:lvl9pPr marL="3282239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4"/>
            <a:ext cx="4041775" cy="3951288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964970-F6A1-4C58-BA5F-04EC6E3166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A7D58D-C0CE-4F41-BDC9-4CCC0D2E3B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 flipV="1">
            <a:off x="0" y="99060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0099FF">
                  <a:alpha val="50000"/>
                </a:srgbClr>
              </a:gs>
              <a:gs pos="70000">
                <a:schemeClr val="bg1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 rot="10800000">
            <a:off x="168640" y="1295399"/>
            <a:ext cx="3565160" cy="48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4681670" y="6197838"/>
            <a:ext cx="4419600" cy="6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6" tIns="41028" rIns="82056" bIns="4102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6" tIns="41028" rIns="82056" bIns="41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8305800" y="6553200"/>
            <a:ext cx="685800" cy="288925"/>
          </a:xfrm>
          <a:prstGeom prst="rect">
            <a:avLst/>
          </a:prstGeom>
        </p:spPr>
        <p:txBody>
          <a:bodyPr vert="horz" wrap="square" lIns="82056" tIns="41028" rIns="82056" bIns="4102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99FF"/>
                </a:solidFill>
              </a:defRPr>
            </a:lvl1pPr>
          </a:lstStyle>
          <a:p>
            <a:fld id="{72D7DF22-EFDA-4A5E-A2D5-59552503124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9" descr="cb_logo_no_tag.png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28600" y="6309610"/>
            <a:ext cx="1066800" cy="349864"/>
          </a:xfrm>
          <a:prstGeom prst="rect">
            <a:avLst/>
          </a:prstGeom>
        </p:spPr>
      </p:pic>
      <p:pic>
        <p:nvPicPr>
          <p:cNvPr id="12" name="Picture 11" descr="SAT_AchieveMore_C 50K.png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921379" y="5913120"/>
            <a:ext cx="928360" cy="64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7" r:id="rId2"/>
    <p:sldLayoutId id="2147483698" r:id="rId3"/>
    <p:sldLayoutId id="2147483699" r:id="rId4"/>
    <p:sldLayoutId id="2147483707" r:id="rId5"/>
    <p:sldLayoutId id="2147483705" r:id="rId6"/>
    <p:sldLayoutId id="2147483708" r:id="rId7"/>
    <p:sldLayoutId id="2147483700" r:id="rId8"/>
    <p:sldLayoutId id="2147483701" r:id="rId9"/>
    <p:sldLayoutId id="2147483702" r:id="rId10"/>
    <p:sldLayoutId id="2147483706" r:id="rId11"/>
    <p:sldLayoutId id="2147483704" r:id="rId12"/>
    <p:sldLayoutId id="2147483709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hf hdr="0" ftr="0" dt="0"/>
  <p:txStyles>
    <p:titleStyle>
      <a:lvl1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10280" algn="l" rtl="0" fontAlgn="base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820560" algn="l" rtl="0" fontAlgn="base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230839" algn="l" rtl="0" fontAlgn="base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641119" algn="l" rtl="0" fontAlgn="base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0" indent="0" algn="l" rtl="0" eaLnBrk="0" fontAlgn="base" hangingPunct="0">
        <a:spcBef>
          <a:spcPts val="1200"/>
        </a:spcBef>
        <a:spcAft>
          <a:spcPct val="0"/>
        </a:spcAft>
        <a:buClr>
          <a:schemeClr val="bg2">
            <a:lumMod val="50000"/>
          </a:schemeClr>
        </a:buClr>
        <a:buSzPct val="100000"/>
        <a:buFontTx/>
        <a:buNone/>
        <a:defRPr sz="2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66705" indent="-256425" algn="l" rtl="0" eaLnBrk="0" fontAlgn="base" hangingPunct="0">
        <a:spcBef>
          <a:spcPts val="900"/>
        </a:spcBef>
        <a:spcAft>
          <a:spcPct val="0"/>
        </a:spcAft>
        <a:buSzPct val="80000"/>
        <a:buChar char="–"/>
        <a:defRPr sz="2000">
          <a:solidFill>
            <a:srgbClr val="6D015B"/>
          </a:solidFill>
          <a:latin typeface="+mn-lt"/>
          <a:ea typeface="+mn-ea"/>
        </a:defRPr>
      </a:lvl2pPr>
      <a:lvl3pPr marL="974725" indent="-153988" algn="l" rtl="0" eaLnBrk="0" fontAlgn="base" hangingPunct="0">
        <a:spcBef>
          <a:spcPts val="900"/>
        </a:spcBef>
        <a:spcAft>
          <a:spcPct val="0"/>
        </a:spcAft>
        <a:buSzPct val="100000"/>
        <a:buFont typeface="Times" pitchFamily="36" charset="0"/>
        <a:buChar char="•"/>
        <a:defRPr sz="1800" b="1">
          <a:solidFill>
            <a:schemeClr val="tx1">
              <a:lumMod val="50000"/>
              <a:lumOff val="50000"/>
            </a:schemeClr>
          </a:solidFill>
          <a:latin typeface="+mn-lt"/>
          <a:ea typeface="+mn-ea"/>
        </a:defRPr>
      </a:lvl3pPr>
      <a:lvl4pPr marL="1435979" indent="-205140" algn="l" rtl="0" eaLnBrk="0" fontAlgn="base" hangingPunct="0">
        <a:spcBef>
          <a:spcPts val="900"/>
        </a:spcBef>
        <a:spcAft>
          <a:spcPct val="0"/>
        </a:spcAft>
        <a:buSzPct val="80000"/>
        <a:buChar char="–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+mn-ea"/>
        </a:defRPr>
      </a:lvl4pPr>
      <a:lvl5pPr marL="1846259" indent="-205140" algn="l" rtl="0" eaLnBrk="0" fontAlgn="base" hangingPunct="0">
        <a:spcBef>
          <a:spcPts val="900"/>
        </a:spcBef>
        <a:spcAft>
          <a:spcPct val="0"/>
        </a:spcAft>
        <a:buSzPct val="80000"/>
        <a:buFont typeface="Times" pitchFamily="36" charset="0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+mn-ea"/>
        </a:defRPr>
      </a:lvl5pPr>
      <a:lvl6pPr marL="2256539" indent="-205140" algn="l" rtl="0" fontAlgn="base">
        <a:spcBef>
          <a:spcPct val="20000"/>
        </a:spcBef>
        <a:spcAft>
          <a:spcPct val="0"/>
        </a:spcAft>
        <a:buSzPct val="80000"/>
        <a:buFont typeface="Times" pitchFamily="-109" charset="0"/>
        <a:buChar char="•"/>
        <a:defRPr sz="1800">
          <a:solidFill>
            <a:srgbClr val="0099FF"/>
          </a:solidFill>
          <a:latin typeface="+mn-lt"/>
          <a:ea typeface="+mn-ea"/>
        </a:defRPr>
      </a:lvl6pPr>
      <a:lvl7pPr marL="2666819" indent="-205140" algn="l" rtl="0" fontAlgn="base">
        <a:spcBef>
          <a:spcPct val="20000"/>
        </a:spcBef>
        <a:spcAft>
          <a:spcPct val="0"/>
        </a:spcAft>
        <a:buSzPct val="80000"/>
        <a:buFont typeface="Times" pitchFamily="-109" charset="0"/>
        <a:buChar char="•"/>
        <a:defRPr sz="1800">
          <a:solidFill>
            <a:srgbClr val="0099FF"/>
          </a:solidFill>
          <a:latin typeface="+mn-lt"/>
          <a:ea typeface="+mn-ea"/>
        </a:defRPr>
      </a:lvl7pPr>
      <a:lvl8pPr marL="3077099" indent="-205140" algn="l" rtl="0" fontAlgn="base">
        <a:spcBef>
          <a:spcPct val="20000"/>
        </a:spcBef>
        <a:spcAft>
          <a:spcPct val="0"/>
        </a:spcAft>
        <a:buSzPct val="80000"/>
        <a:buFont typeface="Times" pitchFamily="-109" charset="0"/>
        <a:buChar char="•"/>
        <a:defRPr sz="1800">
          <a:solidFill>
            <a:srgbClr val="0099FF"/>
          </a:solidFill>
          <a:latin typeface="+mn-lt"/>
          <a:ea typeface="+mn-ea"/>
        </a:defRPr>
      </a:lvl8pPr>
      <a:lvl9pPr marL="3487379" indent="-205140" algn="l" rtl="0" fontAlgn="base">
        <a:spcBef>
          <a:spcPct val="20000"/>
        </a:spcBef>
        <a:spcAft>
          <a:spcPct val="0"/>
        </a:spcAft>
        <a:buSzPct val="80000"/>
        <a:buFont typeface="Times" pitchFamily="-109" charset="0"/>
        <a:buChar char="•"/>
        <a:defRPr sz="1800">
          <a:solidFill>
            <a:srgbClr val="0099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10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80" algn="l" defTabSz="410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60" algn="l" defTabSz="410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39" algn="l" defTabSz="410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19" algn="l" defTabSz="410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399" algn="l" defTabSz="410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679" algn="l" defTabSz="410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959" algn="l" defTabSz="410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239" algn="l" defTabSz="410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at.collegeboard.org/practice/sat-practice-te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sat.collegeboard.org/practice/sat-practice-question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williams-hamp@collegeboard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professionals.collegeboard.com/higher-ed/recruitment/sat-test/school-da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200400" y="228600"/>
            <a:ext cx="57912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The School-Day SAT</a:t>
            </a:r>
            <a:r>
              <a:rPr lang="en-US" sz="4400" baseline="30000" dirty="0" smtClean="0">
                <a:solidFill>
                  <a:srgbClr val="00B0F0"/>
                </a:solidFill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®</a:t>
            </a:r>
          </a:p>
          <a:p>
            <a:pPr algn="ctr"/>
            <a:r>
              <a:rPr lang="en-US" sz="4400" dirty="0" smtClean="0">
                <a:solidFill>
                  <a:srgbClr val="00B0F0"/>
                </a:solidFill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 Initiative: </a:t>
            </a:r>
          </a:p>
          <a:p>
            <a:pPr algn="ctr"/>
            <a:r>
              <a:rPr lang="en-US" sz="3600" dirty="0" smtClean="0">
                <a:solidFill>
                  <a:srgbClr val="00B0F0"/>
                </a:solidFill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Creating</a:t>
            </a:r>
            <a:r>
              <a:rPr lang="en-US" sz="4400" dirty="0" smtClean="0">
                <a:solidFill>
                  <a:srgbClr val="00B0F0"/>
                </a:solidFill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Access and Opportunities for all Students</a:t>
            </a:r>
            <a:endParaRPr lang="en-US" sz="4400" dirty="0">
              <a:solidFill>
                <a:srgbClr val="00B0F0"/>
              </a:solidFill>
              <a:latin typeface="Cambria" pitchFamily="18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5" name="Picture 4" descr="wccusd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91000"/>
            <a:ext cx="2743199" cy="125612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Colleges and universities benefit from: </a:t>
            </a:r>
          </a:p>
          <a:p>
            <a:endParaRPr lang="en-US" b="1" dirty="0" smtClean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Cambria" pitchFamily="18" charset="0"/>
              </a:rPr>
              <a:t>An increased and diversified pool of college-ready students to help achieve their enrollment goals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Cambria" pitchFamily="18" charset="0"/>
              </a:rPr>
              <a:t>More student names available in Student Search Service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Cambria" pitchFamily="18" charset="0"/>
              </a:rPr>
              <a:t>More prospective students one step closer to completing their college applications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Benefits of SATSD to Colleges and Universities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858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Sample Data Reports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9444" t="16000" r="27778" b="15556"/>
          <a:stretch>
            <a:fillRect/>
          </a:stretch>
        </p:blipFill>
        <p:spPr bwMode="auto">
          <a:xfrm>
            <a:off x="533400" y="1371600"/>
            <a:ext cx="47244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29444" t="16223" r="27778" b="8222"/>
          <a:stretch>
            <a:fillRect/>
          </a:stretch>
        </p:blipFill>
        <p:spPr bwMode="auto">
          <a:xfrm>
            <a:off x="3421828" y="609600"/>
            <a:ext cx="5384203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Miami-Dade County Public Schools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Houston Independent School District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Hillsborough County Public Schools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Baltimore County School District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Seattle Public Schools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Dallas Independent School District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Fort Worth Independent School District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Palm Beach School District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Federal Way Public Schools </a:t>
            </a:r>
            <a:r>
              <a:rPr lang="en-US" sz="1800" i="1" dirty="0" smtClean="0">
                <a:latin typeface="Cambria" pitchFamily="18" charset="0"/>
              </a:rPr>
              <a:t>(outside of Seattle)</a:t>
            </a:r>
            <a:endParaRPr lang="en-US" i="1" dirty="0" smtClean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Other Districts Participating in SATSD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-BoE-Briefing-Art-00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962400"/>
            <a:ext cx="4114800" cy="2590800"/>
          </a:xfrm>
          <a:prstGeom prst="rect">
            <a:avLst/>
          </a:prstGeom>
        </p:spPr>
      </p:pic>
      <p:sp>
        <p:nvSpPr>
          <p:cNvPr id="29698" name="Content Placeholder 5"/>
          <p:cNvSpPr>
            <a:spLocks noGrp="1"/>
          </p:cNvSpPr>
          <p:nvPr>
            <p:ph sz="quarter" idx="13"/>
          </p:nvPr>
        </p:nvSpPr>
        <p:spPr bwMode="auto">
          <a:xfrm>
            <a:off x="3352800" y="1447800"/>
            <a:ext cx="3581400" cy="434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>
              <a:defRPr/>
            </a:pPr>
            <a:endParaRPr dirty="0" smtClean="0"/>
          </a:p>
          <a:p>
            <a:pPr lvl="1">
              <a:defRPr/>
            </a:pPr>
            <a:endParaRPr dirty="0" smtClean="0"/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Number </a:t>
            </a:r>
            <a:fld id="{5A481863-BA12-4541-BE04-93220884B54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381000" y="228600"/>
            <a:ext cx="62484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WCCUSD College and Career Readiness Day</a:t>
            </a:r>
          </a:p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District wide Assessments Grades 8-12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42502"/>
            <a:ext cx="19050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1066800"/>
            <a:ext cx="6019800" cy="251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October 16, 2013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SAT</a:t>
            </a:r>
            <a:r>
              <a:rPr lang="en-US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®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 School Day offered to grade 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PSAT/NMSQT</a:t>
            </a:r>
            <a:r>
              <a:rPr lang="en-US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®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 offered to grades 9</a:t>
            </a:r>
            <a:r>
              <a:rPr lang="en-US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th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 – 11</a:t>
            </a:r>
            <a:r>
              <a:rPr lang="en-US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th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ReadiStep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™ offered to 8</a:t>
            </a:r>
            <a:r>
              <a:rPr lang="en-US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th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  graders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College and Career Readiness Activities conducted in grades 7-K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400" dirty="0" smtClean="0">
                <a:latin typeface="Cambria" pitchFamily="18" charset="0"/>
              </a:rPr>
              <a:t>Each high school site becomes an  SAT Test Center with key staff roles</a:t>
            </a:r>
          </a:p>
          <a:p>
            <a:pPr marL="1123905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Test center supervisor, </a:t>
            </a:r>
          </a:p>
          <a:p>
            <a:pPr marL="1123905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Alternate test center supervisor, </a:t>
            </a:r>
          </a:p>
          <a:p>
            <a:pPr marL="1123905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Services for Students with Disabilities (SSD) coordinator, </a:t>
            </a:r>
          </a:p>
          <a:p>
            <a:pPr marL="1123905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Student registration coordinator, </a:t>
            </a:r>
          </a:p>
          <a:p>
            <a:pPr marL="1123905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Online course coordinator, and </a:t>
            </a:r>
          </a:p>
          <a:p>
            <a:pPr marL="1123905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A data/technology liaison.</a:t>
            </a:r>
          </a:p>
          <a:p>
            <a:endParaRPr lang="en-US" sz="2000" dirty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Phase I: Planning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14400"/>
          </a:xfrm>
        </p:spPr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Planning </a:t>
            </a:r>
            <a:br>
              <a:rPr lang="en-US" sz="2800" dirty="0" smtClean="0">
                <a:latin typeface="Cambria" pitchFamily="18" charset="0"/>
              </a:rPr>
            </a:br>
            <a:r>
              <a:rPr lang="en-US" sz="2800" dirty="0" smtClean="0">
                <a:latin typeface="Cambria" pitchFamily="18" charset="0"/>
              </a:rPr>
              <a:t>Resources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6667" t="13333" r="24444" b="29778"/>
          <a:stretch>
            <a:fillRect/>
          </a:stretch>
        </p:blipFill>
        <p:spPr bwMode="auto">
          <a:xfrm>
            <a:off x="3581400" y="0"/>
            <a:ext cx="5562600" cy="404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7778" t="32889" r="25000" b="10222"/>
          <a:stretch>
            <a:fillRect/>
          </a:stretch>
        </p:blipFill>
        <p:spPr bwMode="auto">
          <a:xfrm>
            <a:off x="202406" y="2133600"/>
            <a:ext cx="4250532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9220200" cy="48768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Student registers online for the SAT School Day administration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Each school site will receive a supply of vouchers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Students need an email address and College Board account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Access to SAT Online course for full academic year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Student will print out registration admission ticket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Online monitoring of SAT registration</a:t>
            </a:r>
          </a:p>
          <a:p>
            <a:pPr marL="457200" indent="-457200"/>
            <a:endParaRPr lang="en-US" sz="28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37E03-6805-472D-8C4A-D2D5C5D97EC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Phase IIA: Student Registration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Number </a:t>
            </a:r>
            <a:fld id="{3039F926-FC49-481B-A8A1-B561AD7EA58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8675" name="Content Placeholder 44"/>
          <p:cNvSpPr>
            <a:spLocks noGrp="1"/>
          </p:cNvSpPr>
          <p:nvPr>
            <p:ph sz="quarter" idx="4294967295"/>
          </p:nvPr>
        </p:nvSpPr>
        <p:spPr bwMode="auto">
          <a:xfrm>
            <a:off x="2514600" y="1447800"/>
            <a:ext cx="6400800" cy="403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Access to the Official SAT Online Course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18 interactive lessons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10 complete practice tests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More than 600 practice questions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Study Guide/Online course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Practice essay scoring service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Free website practice links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  <a:latin typeface="Cambria" pitchFamily="18" charset="0"/>
                <a:hlinkClick r:id="rId3"/>
              </a:rPr>
              <a:t>http://sat.collegeboard.org/practice/sat-practice-test</a:t>
            </a:r>
            <a:r>
              <a:rPr lang="en-US" sz="18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  <a:latin typeface="Cambria" pitchFamily="18" charset="0"/>
                <a:hlinkClick r:id="rId4"/>
              </a:rPr>
              <a:t>http://sat.collegeboard.org/practice/sat-practice-questions</a:t>
            </a:r>
            <a:r>
              <a:rPr lang="en-US" sz="18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442502"/>
            <a:ext cx="21336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304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Student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mbria" pitchFamily="18" charset="0"/>
              </a:rPr>
              <a:t>All participating Seniors receive full access for one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mbria" pitchFamily="18" charset="0"/>
              </a:rPr>
              <a:t>One access code per school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mbria" pitchFamily="18" charset="0"/>
              </a:rPr>
              <a:t>College Board support and resources:</a:t>
            </a:r>
          </a:p>
          <a:p>
            <a:pPr lvl="1"/>
            <a:r>
              <a:rPr lang="en-US" sz="1800" dirty="0" smtClean="0">
                <a:latin typeface="Cambria" pitchFamily="18" charset="0"/>
              </a:rPr>
              <a:t>Online training session for educators</a:t>
            </a:r>
          </a:p>
          <a:p>
            <a:pPr lvl="1"/>
            <a:r>
              <a:rPr lang="en-US" sz="1800" dirty="0" smtClean="0">
                <a:latin typeface="Cambria" pitchFamily="18" charset="0"/>
              </a:rPr>
              <a:t>12-module educator’s guide to facilitate student use of the Online Course</a:t>
            </a:r>
          </a:p>
          <a:p>
            <a:pPr lvl="1"/>
            <a:r>
              <a:rPr lang="en-US" sz="1800" dirty="0" smtClean="0">
                <a:latin typeface="Cambria" pitchFamily="18" charset="0"/>
              </a:rPr>
              <a:t>Comprehensive communications plan to students, parents and educators</a:t>
            </a:r>
          </a:p>
          <a:p>
            <a:pPr lvl="1"/>
            <a:r>
              <a:rPr lang="en-US" sz="1800" dirty="0" smtClean="0">
                <a:latin typeface="Cambria" pitchFamily="18" charset="0"/>
              </a:rPr>
              <a:t>Collateral materials for schools (flyers, letters,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mbria" pitchFamily="18" charset="0"/>
              </a:rPr>
              <a:t>Online Course Coordinators identified during test center intake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mbria" pitchFamily="18" charset="0"/>
              </a:rPr>
              <a:t>Welcome Kits with access instructions will be delivered in late August</a:t>
            </a:r>
          </a:p>
          <a:p>
            <a:endParaRPr lang="en-US" sz="2000" dirty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The Official SAT Online Course™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SAT  Resource Tools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254" t="23810" r="16270" b="17460"/>
          <a:stretch>
            <a:fillRect/>
          </a:stretch>
        </p:blipFill>
        <p:spPr bwMode="auto">
          <a:xfrm>
            <a:off x="609600" y="1507836"/>
            <a:ext cx="7772400" cy="466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8991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WCCUSD Overview  - Progress to Date</a:t>
            </a:r>
            <a:br>
              <a:rPr lang="en-US" sz="28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8-year Timeline</a:t>
            </a:r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ambria" pitchFamily="18" charset="0"/>
              </a:rPr>
              <a:t>Fact Sheets in English and Spanish for Parents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ambria" pitchFamily="18" charset="0"/>
              </a:rPr>
              <a:t>SAT Question of the Day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ambria" pitchFamily="18" charset="0"/>
              </a:rPr>
              <a:t>Big Future</a:t>
            </a:r>
          </a:p>
          <a:p>
            <a:pPr>
              <a:buFont typeface="Wingdings" pitchFamily="2" charset="2"/>
              <a:buChar char="ü"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pitchFamily="18" charset="0"/>
              </a:rPr>
              <a:t>Resources of Parents and Community Members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105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District Leadership SATSD Roll-Out Webinar –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August 22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nd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Preparing for the PSAT/NMSQT Administration –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September 19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th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Preparing for the </a:t>
            </a:r>
            <a:r>
              <a:rPr lang="en-US" dirty="0" err="1" smtClean="0">
                <a:latin typeface="Cambria" pitchFamily="18" charset="0"/>
              </a:rPr>
              <a:t>ReadiStep</a:t>
            </a:r>
            <a:r>
              <a:rPr lang="en-US" dirty="0" smtClean="0">
                <a:latin typeface="Cambria" pitchFamily="18" charset="0"/>
              </a:rPr>
              <a:t> Administration –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September 12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th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SATSD Test Center Supervisor Online Training Available –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SAT Registration Window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b="1" i="1" u="sng" dirty="0" smtClean="0">
              <a:latin typeface="Cambria" pitchFamily="18" charset="0"/>
            </a:endParaRPr>
          </a:p>
          <a:p>
            <a:r>
              <a:rPr lang="en-US" b="1" i="1" u="sng" dirty="0" smtClean="0">
                <a:latin typeface="Cambria" pitchFamily="18" charset="0"/>
              </a:rPr>
              <a:t>Tentative: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SATSD Test Center Supervisor Online Follow-Up mid September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SATSD District-to-District Sharing of Best Practices early September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WCCUSD SAT School Day Professional Development and Support</a:t>
            </a:r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Cambria" pitchFamily="18" charset="0"/>
              </a:rPr>
              <a:t>Webinars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Cambria" pitchFamily="18" charset="0"/>
              </a:rPr>
              <a:t>SAT School Day Toolkit Best Practices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Cambria" pitchFamily="18" charset="0"/>
              </a:rPr>
              <a:t>SAT Supervisors’ Manual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Cambria" pitchFamily="18" charset="0"/>
              </a:rPr>
              <a:t>A Guide for SAT School Day Staff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Cambria" pitchFamily="18" charset="0"/>
              </a:rPr>
              <a:t>Online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SAT School Day Resources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Plan a team meeting with key staff members to determine roll out plan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Determine and discuss testing needs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Identify the number of rooms and proctors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Schedules: Start time 8:00 am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Late comers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Lunch schedules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Facilities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Communication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Registration encouragement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pitchFamily="18" charset="0"/>
              </a:rPr>
              <a:t>School Site Plans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Cambria" pitchFamily="18" charset="0"/>
                <a:cs typeface="Times New Roman" pitchFamily="18" charset="0"/>
              </a:rPr>
              <a:t>Summary of Key Milestones	</a:t>
            </a:r>
            <a:endParaRPr lang="en-US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391400" cy="4419600"/>
          </a:xfrm>
        </p:spPr>
        <p:txBody>
          <a:bodyPr>
            <a:noAutofit/>
          </a:bodyPr>
          <a:lstStyle/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  <a:cs typeface="Times New Roman" pitchFamily="18" charset="0"/>
              </a:rPr>
              <a:t>Test Center setup completed  Mid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August 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  <a:cs typeface="Times New Roman" pitchFamily="18" charset="0"/>
              </a:rPr>
              <a:t>Applications for students requiring accommodations can begin anytime and are due by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August 28</a:t>
            </a:r>
            <a:r>
              <a:rPr lang="en-US" sz="2400" b="1" baseline="300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  <a:cs typeface="Times New Roman" pitchFamily="18" charset="0"/>
              </a:rPr>
              <a:t>Student registration window opens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September 4</a:t>
            </a:r>
            <a:r>
              <a:rPr lang="en-US" sz="2400" b="1" baseline="300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mbria" pitchFamily="18" charset="0"/>
                <a:cs typeface="Times New Roman" pitchFamily="18" charset="0"/>
              </a:rPr>
              <a:t>and</a:t>
            </a:r>
            <a:br>
              <a:rPr lang="en-US" sz="2400" dirty="0" smtClean="0">
                <a:latin typeface="Cambria" pitchFamily="18" charset="0"/>
                <a:cs typeface="Times New Roman" pitchFamily="18" charset="0"/>
              </a:rPr>
            </a:br>
            <a:r>
              <a:rPr lang="en-US" sz="2400" dirty="0" smtClean="0">
                <a:latin typeface="Cambria" pitchFamily="18" charset="0"/>
                <a:cs typeface="Times New Roman" pitchFamily="18" charset="0"/>
              </a:rPr>
              <a:t>closes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October 2</a:t>
            </a:r>
            <a:r>
              <a:rPr lang="en-US" sz="2400" b="1" baseline="300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nd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  <a:cs typeface="Times New Roman" pitchFamily="18" charset="0"/>
              </a:rPr>
              <a:t>Test center supervisor training begins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September 4</a:t>
            </a:r>
            <a:r>
              <a:rPr lang="en-US" sz="2400" b="1" baseline="300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mbria" pitchFamily="18" charset="0"/>
                <a:cs typeface="Times New Roman" pitchFamily="18" charset="0"/>
              </a:rPr>
              <a:t>and ends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October 2</a:t>
            </a:r>
            <a:r>
              <a:rPr lang="en-US" sz="2400" b="1" baseline="300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nd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Cambria" pitchFamily="18" charset="0"/>
                <a:cs typeface="Times New Roman" pitchFamily="18" charset="0"/>
              </a:rPr>
              <a:t>(aligns with student registration window)</a:t>
            </a:r>
            <a:endParaRPr lang="en-US" sz="2400" b="1" dirty="0" smtClean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  <a:cs typeface="Times New Roman" pitchFamily="18" charset="0"/>
              </a:rPr>
              <a:t>Test administration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October 16</a:t>
            </a:r>
            <a:r>
              <a:rPr lang="en-US" sz="2400" b="1" baseline="300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752600"/>
            <a:ext cx="615553" cy="4267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  <a:cs typeface="Times New Roman" pitchFamily="18" charset="0"/>
              </a:rPr>
              <a:t>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Cambria" pitchFamily="18" charset="0"/>
              </a:rPr>
              <a:t>IMPLEMENTATION MILESTONES – Fall 2013</a:t>
            </a:r>
            <a:endParaRPr lang="en-US" sz="2600" dirty="0">
              <a:latin typeface="Cambria" pitchFamily="18" charset="0"/>
            </a:endParaRPr>
          </a:p>
        </p:txBody>
      </p:sp>
      <p:graphicFrame>
        <p:nvGraphicFramePr>
          <p:cNvPr id="20" name="Group 3"/>
          <p:cNvGraphicFramePr>
            <a:graphicFrameLocks noGrp="1"/>
          </p:cNvGraphicFramePr>
          <p:nvPr/>
        </p:nvGraphicFramePr>
        <p:xfrm>
          <a:off x="304797" y="1295398"/>
          <a:ext cx="8523288" cy="495559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89095"/>
                <a:gridCol w="890599"/>
                <a:gridCol w="890599"/>
                <a:gridCol w="890599"/>
                <a:gridCol w="890599"/>
                <a:gridCol w="890599"/>
                <a:gridCol w="890599"/>
                <a:gridCol w="890599"/>
              </a:tblGrid>
              <a:tr h="51702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pitchFamily="34" charset="0"/>
                        </a:rPr>
                        <a:t>ACTIVITIES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96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charset="0"/>
                        </a:rPr>
                        <a:t>MAY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96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charset="0"/>
                        </a:rPr>
                        <a:t>JUNE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96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charset="0"/>
                        </a:rPr>
                        <a:t>JULY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96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charset="0"/>
                        </a:rPr>
                        <a:t>AUGUST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96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charset="0"/>
                        </a:rPr>
                        <a:t>SEPTEMBER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96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charset="0"/>
                        </a:rPr>
                        <a:t>OCTOBER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96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charset="0"/>
                        </a:rPr>
                        <a:t>NOVEMBER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9600"/>
                    </a:solidFill>
                  </a:tcPr>
                </a:tc>
              </a:tr>
              <a:tr h="39881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pitchFamily="34" charset="0"/>
                        </a:rPr>
                        <a:t>Set up SAT Test Centers</a:t>
                      </a: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52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pitchFamily="34" charset="0"/>
                        </a:rPr>
                        <a:t>SAT Communications Campaign</a:t>
                      </a: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52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pitchFamily="34" charset="0"/>
                        </a:rPr>
                        <a:t>SAT Practice Tools – Delivery and Usage</a:t>
                      </a: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2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pitchFamily="34" charset="0"/>
                        </a:rPr>
                        <a:t>Application for Accommodations for Students with Disabilities</a:t>
                      </a: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52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pitchFamily="34" charset="0"/>
                        </a:rPr>
                        <a:t>Registration Activities</a:t>
                      </a: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pitchFamily="34" charset="0"/>
                        </a:rPr>
                        <a:t>Training Designated Personnel</a:t>
                      </a: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98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pitchFamily="34" charset="0"/>
                        </a:rPr>
                        <a:t>SAT Test-Day</a:t>
                      </a: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52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pitchFamily="34" charset="0"/>
                        </a:rPr>
                        <a:t>Post-Test Support</a:t>
                      </a: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52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charset="-128"/>
                          <a:cs typeface="Arial" pitchFamily="34" charset="0"/>
                        </a:rPr>
                        <a:t>Data and Reporting</a:t>
                      </a: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ktangel 5"/>
          <p:cNvSpPr>
            <a:spLocks noChangeArrowheads="1"/>
          </p:cNvSpPr>
          <p:nvPr/>
        </p:nvSpPr>
        <p:spPr bwMode="auto">
          <a:xfrm>
            <a:off x="4572000" y="1905000"/>
            <a:ext cx="8382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indent="-342900" algn="ctr" defTabSz="914400">
              <a:buFont typeface="Calibri" charset="0"/>
              <a:buAutoNum type="arabicPeriod"/>
              <a:defRPr/>
            </a:pPr>
            <a:endParaRPr lang="en-US" sz="1400" b="1" noProof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Rektangel 14"/>
          <p:cNvSpPr>
            <a:spLocks noChangeArrowheads="1"/>
          </p:cNvSpPr>
          <p:nvPr/>
        </p:nvSpPr>
        <p:spPr bwMode="auto">
          <a:xfrm>
            <a:off x="4648200" y="3352800"/>
            <a:ext cx="1524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indent="-342900" algn="ctr" defTabSz="914400">
              <a:buFont typeface="Calibri" charset="0"/>
              <a:buAutoNum type="arabicPeriod"/>
              <a:defRPr/>
            </a:pPr>
            <a:endParaRPr lang="en-US" sz="1200" b="1" noProof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ktangel 14"/>
          <p:cNvSpPr>
            <a:spLocks noChangeArrowheads="1"/>
          </p:cNvSpPr>
          <p:nvPr/>
        </p:nvSpPr>
        <p:spPr bwMode="auto">
          <a:xfrm>
            <a:off x="6248400" y="3962400"/>
            <a:ext cx="9144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indent="-342900" algn="ctr" defTabSz="914400">
              <a:buFont typeface="Calibri" charset="0"/>
              <a:buAutoNum type="arabicPeriod"/>
              <a:defRPr/>
            </a:pPr>
            <a:endParaRPr lang="en-US" sz="1400" b="1" noProof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8" name="5-Point Star 27"/>
          <p:cNvSpPr/>
          <p:nvPr/>
        </p:nvSpPr>
        <p:spPr bwMode="auto">
          <a:xfrm>
            <a:off x="7239000" y="4800600"/>
            <a:ext cx="442452" cy="398206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49530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October 16, 2013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ktangel 14"/>
          <p:cNvSpPr>
            <a:spLocks noChangeArrowheads="1"/>
          </p:cNvSpPr>
          <p:nvPr/>
        </p:nvSpPr>
        <p:spPr bwMode="auto">
          <a:xfrm>
            <a:off x="6248400" y="4495800"/>
            <a:ext cx="9144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indent="-342900" algn="ctr" defTabSz="914400">
              <a:buFont typeface="Calibri" charset="0"/>
              <a:buAutoNum type="arabicPeriod"/>
              <a:defRPr/>
            </a:pPr>
            <a:endParaRPr lang="en-US" sz="1400" b="1" noProof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0" name="Isosceles Triangle 39"/>
          <p:cNvSpPr/>
          <p:nvPr/>
        </p:nvSpPr>
        <p:spPr>
          <a:xfrm rot="5400000">
            <a:off x="8572500" y="5905500"/>
            <a:ext cx="304800" cy="2286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charset="0"/>
              <a:buAutoNum type="arabicPeriod"/>
              <a:defRPr/>
            </a:pPr>
            <a:endParaRPr lang="en-US" sz="1400" b="1" noProof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1905000"/>
            <a:ext cx="76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Aug 2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3352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Aug 28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62600" y="3962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Sep 4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162800" y="3962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Oct 2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62600" y="4495800"/>
            <a:ext cx="914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Sep 4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162800" y="4495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Oct 2</a:t>
            </a:r>
            <a:endParaRPr lang="en-US" sz="1400" b="1" dirty="0"/>
          </a:p>
        </p:txBody>
      </p:sp>
      <p:sp>
        <p:nvSpPr>
          <p:cNvPr id="23" name="Rektangel 5"/>
          <p:cNvSpPr>
            <a:spLocks noChangeArrowheads="1"/>
          </p:cNvSpPr>
          <p:nvPr/>
        </p:nvSpPr>
        <p:spPr bwMode="auto">
          <a:xfrm>
            <a:off x="4572000" y="2362200"/>
            <a:ext cx="42672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indent="-342900" algn="ctr" defTabSz="914400">
              <a:buFont typeface="Calibri" charset="0"/>
              <a:buAutoNum type="arabicPeriod"/>
              <a:defRPr/>
            </a:pPr>
            <a:endParaRPr lang="en-US" sz="1400" b="1" noProof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" name="Rektangel 5"/>
          <p:cNvSpPr>
            <a:spLocks noChangeArrowheads="1"/>
          </p:cNvSpPr>
          <p:nvPr/>
        </p:nvSpPr>
        <p:spPr bwMode="auto">
          <a:xfrm>
            <a:off x="5562600" y="2743200"/>
            <a:ext cx="3276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indent="-342900" algn="ctr">
              <a:defRPr/>
            </a:pPr>
            <a:endParaRPr lang="en-US" sz="1400" b="1" noProof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9000" y="2743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Student use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62600" y="2743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Delivery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ktangel 5"/>
          <p:cNvSpPr>
            <a:spLocks noChangeArrowheads="1"/>
          </p:cNvSpPr>
          <p:nvPr/>
        </p:nvSpPr>
        <p:spPr bwMode="auto">
          <a:xfrm>
            <a:off x="7696200" y="5410200"/>
            <a:ext cx="10668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indent="-342900" algn="ctr" defTabSz="914400">
              <a:buFont typeface="Calibri" charset="0"/>
              <a:buAutoNum type="arabicPeriod"/>
              <a:defRPr/>
            </a:pPr>
            <a:endParaRPr lang="en-US" sz="1400" b="1" noProof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Number </a:t>
            </a:r>
            <a:fld id="{A01894E4-64FD-4A98-A7E5-7C3F17E6CA2F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8915" name="Content Placeholder 44"/>
          <p:cNvSpPr>
            <a:spLocks noGrp="1"/>
          </p:cNvSpPr>
          <p:nvPr>
            <p:ph sz="quarter" idx="4294967295"/>
          </p:nvPr>
        </p:nvSpPr>
        <p:spPr bwMode="auto">
          <a:xfrm>
            <a:off x="2438400" y="1447800"/>
            <a:ext cx="6019800" cy="464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lvl="1" indent="-342900" eaLnBrk="1" hangingPunct="1">
              <a:spcAft>
                <a:spcPts val="1800"/>
              </a:spcAft>
              <a:buFont typeface="Arial" pitchFamily="34" charset="0"/>
              <a:buNone/>
            </a:pPr>
            <a:r>
              <a:rPr sz="2000" dirty="0" smtClean="0">
                <a:latin typeface="Cambria" pitchFamily="18" charset="0"/>
              </a:rPr>
              <a:t/>
            </a:r>
            <a:br>
              <a:rPr sz="2000" dirty="0" smtClean="0">
                <a:latin typeface="Cambria" pitchFamily="18" charset="0"/>
              </a:rPr>
            </a:br>
            <a:r>
              <a:rPr lang="en-US" b="1" dirty="0" smtClean="0">
                <a:latin typeface="Cambria" pitchFamily="18" charset="0"/>
              </a:rPr>
              <a:t>Sandra Williams Hamp</a:t>
            </a:r>
          </a:p>
          <a:p>
            <a:pPr marL="0" lvl="1" indent="-342900" eaLnBrk="1" hangingPunct="1">
              <a:spcAft>
                <a:spcPts val="1800"/>
              </a:spcAft>
              <a:buFont typeface="Arial" pitchFamily="34" charset="0"/>
              <a:buNone/>
            </a:pPr>
            <a:r>
              <a:rPr lang="en-US" b="1" dirty="0" smtClean="0">
                <a:latin typeface="Cambria" pitchFamily="18" charset="0"/>
              </a:rPr>
              <a:t>Office: 408-367-1425</a:t>
            </a:r>
          </a:p>
          <a:p>
            <a:pPr marL="0" lvl="1" indent="-342900" eaLnBrk="1" hangingPunct="1">
              <a:spcAft>
                <a:spcPts val="1800"/>
              </a:spcAft>
              <a:buFont typeface="Arial" pitchFamily="34" charset="0"/>
              <a:buNone/>
            </a:pPr>
            <a:r>
              <a:rPr lang="en-US" sz="2000" b="1" dirty="0" smtClean="0">
                <a:latin typeface="Cambria" pitchFamily="18" charset="0"/>
              </a:rPr>
              <a:t>Email: </a:t>
            </a:r>
            <a:r>
              <a:rPr lang="en-US" sz="2000" b="1" dirty="0" smtClean="0">
                <a:latin typeface="Cambria" pitchFamily="18" charset="0"/>
                <a:hlinkClick r:id="rId3"/>
              </a:rPr>
              <a:t>swilliams-hamp@collegeboard.org</a:t>
            </a:r>
            <a:endParaRPr lang="en-US" sz="2000" b="1" dirty="0" smtClean="0">
              <a:latin typeface="Cambria" pitchFamily="18" charset="0"/>
            </a:endParaRPr>
          </a:p>
          <a:p>
            <a:pPr marL="0" lvl="1" indent="-342900" eaLnBrk="1" hangingPunct="1">
              <a:spcAft>
                <a:spcPts val="1800"/>
              </a:spcAft>
              <a:buFont typeface="Arial" pitchFamily="34" charset="0"/>
              <a:buNone/>
            </a:pPr>
            <a:endParaRPr lang="en-US" b="1" dirty="0" smtClean="0">
              <a:latin typeface="Cambria" pitchFamily="18" charset="0"/>
            </a:endParaRPr>
          </a:p>
          <a:p>
            <a:pPr marL="0" lvl="1" indent="-342900" eaLnBrk="1" hangingPunct="1">
              <a:spcAft>
                <a:spcPts val="1800"/>
              </a:spcAft>
              <a:buFont typeface="Arial" pitchFamily="34" charset="0"/>
              <a:buNone/>
            </a:pPr>
            <a:r>
              <a:rPr lang="en-US" sz="2000" b="1" dirty="0" smtClean="0">
                <a:latin typeface="Cambria" pitchFamily="18" charset="0"/>
              </a:rPr>
              <a:t>Additional resources:</a:t>
            </a:r>
          </a:p>
          <a:p>
            <a:pPr marL="0" lvl="1" indent="-342900" eaLnBrk="1" hangingPunct="1">
              <a:spcAft>
                <a:spcPts val="1800"/>
              </a:spcAft>
              <a:buFont typeface="Arial" pitchFamily="34" charset="0"/>
              <a:buNone/>
            </a:pPr>
            <a:r>
              <a:rPr lang="en-US" b="1" dirty="0" smtClean="0">
                <a:latin typeface="Cambria" pitchFamily="18" charset="0"/>
                <a:hlinkClick r:id="rId4"/>
              </a:rPr>
              <a:t>http://professionals.collegeboard.com/higher-ed/recruitment/sat-test/school-day</a:t>
            </a:r>
            <a:endParaRPr sz="2000" b="1" dirty="0" smtClean="0">
              <a:latin typeface="Cambria" pitchFamily="18" charset="0"/>
            </a:endParaRPr>
          </a:p>
          <a:p>
            <a:pPr marL="0" lvl="1" indent="-342900" eaLnBrk="1" hangingPunct="1">
              <a:spcAft>
                <a:spcPts val="1800"/>
              </a:spcAft>
              <a:buFont typeface="Arial" pitchFamily="34" charset="0"/>
              <a:buNone/>
            </a:pPr>
            <a:endParaRPr sz="2000" dirty="0" smtClean="0">
              <a:latin typeface="Cambria" pitchFamily="18" charset="0"/>
            </a:endParaRPr>
          </a:p>
          <a:p>
            <a:pPr marL="0" lvl="1" indent="-342900" eaLnBrk="1" hangingPunct="1">
              <a:spcAft>
                <a:spcPts val="1800"/>
              </a:spcAft>
              <a:buFont typeface="Arial" pitchFamily="34" charset="0"/>
              <a:buNone/>
            </a:pPr>
            <a:endParaRPr sz="2000" dirty="0" smtClean="0">
              <a:latin typeface="Cambria" pitchFamily="18" charset="0"/>
            </a:endParaRPr>
          </a:p>
          <a:p>
            <a:pPr marL="0" lvl="1" indent="-342900" eaLnBrk="1" hangingPunct="1">
              <a:spcAft>
                <a:spcPts val="1800"/>
              </a:spcAft>
              <a:buFont typeface="Arial" pitchFamily="34" charset="0"/>
              <a:buNone/>
            </a:pPr>
            <a:endParaRPr sz="2000" b="1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38916" name="TextBox 47"/>
          <p:cNvSpPr txBox="1">
            <a:spLocks noChangeArrowheads="1"/>
          </p:cNvSpPr>
          <p:nvPr/>
        </p:nvSpPr>
        <p:spPr bwMode="auto">
          <a:xfrm>
            <a:off x="2209800" y="304800"/>
            <a:ext cx="594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Thank</a:t>
            </a:r>
            <a:r>
              <a:rPr lang="en-US" sz="2800" b="1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42502"/>
            <a:ext cx="17526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College Board Partnership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SAT School Day Overview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SAT School Day Support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Resources for Schools, Students, and Families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Timeline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Next Steps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Questions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Number </a:t>
            </a:r>
            <a:fld id="{1D2D1F76-2B41-4E3E-A9F9-D1A93082453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19812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419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Cambria" pitchFamily="18" charset="0"/>
              </a:rPr>
              <a:t>How can an assessment build a college and Career Readiness Culture?</a:t>
            </a:r>
          </a:p>
          <a:p>
            <a:endParaRPr lang="en-US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Part of a strategy of setting higher expectations – Developing a post-secondary readiness model.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Develop a plan to thoroughly integrate college and career readiness into the framework of the academic system.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Creating opportunities for students who are uncertain or do not believe post-secondary education is an option for them.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The SAT has to be more than just a test. 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ambria" pitchFamily="18" charset="0"/>
              </a:rPr>
              <a:t>Creating a District wide Culture of </a:t>
            </a:r>
            <a:br>
              <a:rPr lang="en-US" sz="2800" dirty="0" smtClean="0">
                <a:latin typeface="Cambria" pitchFamily="18" charset="0"/>
              </a:rPr>
            </a:br>
            <a:r>
              <a:rPr lang="en-US" sz="2800" dirty="0" smtClean="0">
                <a:latin typeface="Cambria" pitchFamily="18" charset="0"/>
              </a:rPr>
              <a:t>College and Career Readiness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SAT School Day Provides:</a:t>
            </a:r>
          </a:p>
          <a:p>
            <a:r>
              <a:rPr lang="en-US" dirty="0" smtClean="0">
                <a:latin typeface="Cambria" pitchFamily="18" charset="0"/>
              </a:rPr>
              <a:t>•A familiar experience for students who traditionally may not participate.</a:t>
            </a:r>
          </a:p>
          <a:p>
            <a:r>
              <a:rPr lang="en-US" dirty="0" smtClean="0">
                <a:latin typeface="Cambria" pitchFamily="18" charset="0"/>
              </a:rPr>
              <a:t>•Connect traditionally under-represented students to colleges and universities. Students will be better prepared for success at the post-secondary level.</a:t>
            </a:r>
          </a:p>
          <a:p>
            <a:r>
              <a:rPr lang="en-US" dirty="0" smtClean="0">
                <a:latin typeface="Cambria" pitchFamily="18" charset="0"/>
              </a:rPr>
              <a:t>•Remove barriers to access/success –Transportation, Time, Exam Anxiety. </a:t>
            </a:r>
          </a:p>
          <a:p>
            <a:r>
              <a:rPr lang="en-US" dirty="0" smtClean="0">
                <a:latin typeface="Cambria" pitchFamily="18" charset="0"/>
              </a:rPr>
              <a:t>•Prepare students for the road ahead -Tools, Support, Financial Aid, and Connections to Post-Secondary Education.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295400"/>
          </a:xfrm>
        </p:spPr>
        <p:txBody>
          <a:bodyPr/>
          <a:lstStyle/>
          <a:p>
            <a:pPr algn="ctr"/>
            <a:r>
              <a:rPr lang="en-US" sz="2800" dirty="0" smtClean="0">
                <a:latin typeface="Cambria" pitchFamily="18" charset="0"/>
              </a:rPr>
              <a:t>Providing College and Career Opportunities for ALL Students  </a:t>
            </a:r>
            <a:br>
              <a:rPr lang="en-US" sz="2800" dirty="0" smtClean="0">
                <a:latin typeface="Cambria" pitchFamily="18" charset="0"/>
              </a:rPr>
            </a:br>
            <a:endParaRPr lang="en-US" sz="28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PSAT/NMSQT Participation Growth</a:t>
            </a:r>
            <a:endParaRPr lang="en-US" dirty="0">
              <a:latin typeface="Cambria" pitchFamily="18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609600" y="1371600"/>
          <a:ext cx="7620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Bent-Up Arrow 8"/>
          <p:cNvSpPr/>
          <p:nvPr/>
        </p:nvSpPr>
        <p:spPr bwMode="auto">
          <a:xfrm rot="2625182">
            <a:off x="3043156" y="-365882"/>
            <a:ext cx="2993105" cy="6661984"/>
          </a:xfrm>
          <a:prstGeom prst="bentUpArrow">
            <a:avLst>
              <a:gd name="adj1" fmla="val 25000"/>
              <a:gd name="adj2" fmla="val 21626"/>
              <a:gd name="adj3" fmla="val 25000"/>
            </a:avLst>
          </a:prstGeom>
          <a:solidFill>
            <a:srgbClr val="99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ＭＳ Ｐゴシック" pitchFamily="-109" charset="-128"/>
                <a:cs typeface="Arial" pitchFamily="34" charset="0"/>
              </a:rPr>
              <a:t>+141.6% Increase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ＭＳ Ｐゴシック" pitchFamily="-109" charset="-128"/>
                <a:cs typeface="Arial" pitchFamily="34" charset="0"/>
              </a:rPr>
              <a:t> since the Commencement of the Partnership in 2007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ＭＳ Ｐゴシック" pitchFamily="-109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PSAT/NMSQT Participation Growth by Ethnicity</a:t>
            </a:r>
            <a:endParaRPr lang="en-US" sz="2800" dirty="0">
              <a:latin typeface="Cambria" pitchFamily="18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04800" y="10668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lowchart: Document 8"/>
          <p:cNvSpPr/>
          <p:nvPr/>
        </p:nvSpPr>
        <p:spPr bwMode="auto">
          <a:xfrm>
            <a:off x="3886200" y="1219200"/>
            <a:ext cx="4953000" cy="4038600"/>
          </a:xfrm>
          <a:prstGeom prst="flowChartDocument">
            <a:avLst/>
          </a:prstGeom>
          <a:solidFill>
            <a:schemeClr val="tx2">
              <a:lumMod val="20000"/>
              <a:lumOff val="80000"/>
              <a:alpha val="9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Percentage of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 Participation </a:t>
            </a:r>
            <a:r>
              <a:rPr kumimoji="0" lang="en-US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Increase </a:t>
            </a:r>
            <a:r>
              <a:rPr lang="en-US" sz="1800" b="1" dirty="0" smtClean="0"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since commencement of the partnership in 2007</a:t>
            </a:r>
            <a:r>
              <a:rPr lang="en-US" sz="1800" dirty="0" smtClean="0"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+154%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 Increase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 in Black or African American Participation</a:t>
            </a:r>
          </a:p>
          <a:p>
            <a:pPr>
              <a:buFont typeface="Arial" pitchFamily="34" charset="0"/>
              <a:buChar char="•"/>
            </a:pPr>
            <a:r>
              <a:rPr lang="en-US" sz="1800" b="1" baseline="0" dirty="0" smtClean="0">
                <a:solidFill>
                  <a:srgbClr val="FF0000"/>
                </a:solidFill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+190% </a:t>
            </a:r>
            <a:r>
              <a:rPr lang="en-US" sz="1800" dirty="0" smtClean="0"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Increase in Mexican or Mexican American, Other Hispanic, Latino, or Latin American Participation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+135%</a:t>
            </a:r>
            <a:r>
              <a:rPr lang="en-US" sz="1800" dirty="0" smtClean="0">
                <a:latin typeface="Cambria" pitchFamily="18" charset="0"/>
                <a:ea typeface="ＭＳ Ｐゴシック" pitchFamily="-109" charset="-128"/>
                <a:cs typeface="ＭＳ Ｐゴシック" pitchFamily="-109" charset="-128"/>
              </a:rPr>
              <a:t> Increase in White Participation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704-689E-46EB-85DB-9999D5D92CF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SAT Performance Growth – Class of 2012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447800"/>
            <a:ext cx="289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 Average mean scores of  WCCUSD students who took the PSAT  was more than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94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 points higher than the test takers not participating in PSAT/NMSQT as a junior, sophomore, or younger.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3124200" y="1219200"/>
          <a:ext cx="5867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7"/>
          <p:cNvSpPr txBox="1">
            <a:spLocks/>
          </p:cNvSpPr>
          <p:nvPr/>
        </p:nvSpPr>
        <p:spPr bwMode="auto">
          <a:xfrm>
            <a:off x="457200" y="1447800"/>
            <a:ext cx="624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Removing barriers to provide equity in access:</a:t>
            </a:r>
          </a:p>
          <a:p>
            <a:pPr marL="1277760" lvl="2" indent="-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6D015B"/>
                </a:solidFill>
                <a:latin typeface="Cambria" pitchFamily="18" charset="0"/>
                <a:ea typeface="+mn-ea"/>
                <a:cs typeface="+mn-cs"/>
              </a:rPr>
              <a:t>Transportation</a:t>
            </a:r>
          </a:p>
          <a:p>
            <a:pPr marL="1277760" lvl="2" indent="-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6D015B"/>
                </a:solidFill>
                <a:latin typeface="Cambria" pitchFamily="18" charset="0"/>
                <a:ea typeface="+mn-ea"/>
                <a:cs typeface="+mn-cs"/>
              </a:rPr>
              <a:t>Location</a:t>
            </a:r>
          </a:p>
          <a:p>
            <a:pPr marL="1277760" lvl="2" indent="-4572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6D015B"/>
                </a:solidFill>
                <a:latin typeface="Cambria" pitchFamily="18" charset="0"/>
                <a:ea typeface="+mn-ea"/>
                <a:cs typeface="+mn-cs"/>
              </a:rPr>
              <a:t>Preparation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Builds a culture of opportunities for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Logical follow up to PSAT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  <a:ea typeface="+mn-ea"/>
                <a:cs typeface="+mn-cs"/>
              </a:rPr>
              <a:t>Comprehensive Assessment System for the district to monitor progress 8-12</a:t>
            </a:r>
            <a:endParaRPr lang="en-US" sz="1600" b="1" dirty="0">
              <a:latin typeface="Cambria" pitchFamily="18" charset="0"/>
            </a:endParaRPr>
          </a:p>
          <a:p>
            <a:pPr marL="461963" lvl="1" indent="-233363">
              <a:spcBef>
                <a:spcPct val="20000"/>
              </a:spcBef>
              <a:buClr>
                <a:srgbClr val="00B0F0"/>
              </a:buClr>
              <a:buFont typeface="Arial" pitchFamily="34" charset="0"/>
              <a:buNone/>
            </a:pPr>
            <a:endParaRPr lang="en-US" sz="1500" dirty="0">
              <a:latin typeface="Cambria" pitchFamily="18" charset="0"/>
            </a:endParaRPr>
          </a:p>
          <a:p>
            <a:pPr marL="461963" lvl="1" indent="-233363">
              <a:spcBef>
                <a:spcPct val="20000"/>
              </a:spcBef>
              <a:buClr>
                <a:srgbClr val="00B0F0"/>
              </a:buClr>
              <a:buFont typeface="Arial" pitchFamily="34" charset="0"/>
              <a:buNone/>
            </a:pPr>
            <a:endParaRPr lang="en-US" sz="1600" dirty="0">
              <a:latin typeface="Cambria" pitchFamily="18" charset="0"/>
            </a:endParaRPr>
          </a:p>
          <a:p>
            <a:pPr marL="461963" lvl="1" indent="-233363">
              <a:buClr>
                <a:srgbClr val="00B0F0"/>
              </a:buClr>
              <a:buFont typeface="Arial" pitchFamily="34" charset="0"/>
              <a:buNone/>
            </a:pPr>
            <a:endParaRPr lang="en-US" sz="1500" dirty="0">
              <a:latin typeface="Cambria" pitchFamily="18" charset="0"/>
            </a:endParaRPr>
          </a:p>
          <a:p>
            <a:pPr marL="800100" lvl="3" indent="-114300">
              <a:spcBef>
                <a:spcPts val="1200"/>
              </a:spcBef>
              <a:buFont typeface="Arial" pitchFamily="34" charset="0"/>
              <a:buNone/>
            </a:pPr>
            <a:endParaRPr lang="en-US" sz="1400" dirty="0">
              <a:latin typeface="Cambria" pitchFamily="18" charset="0"/>
            </a:endParaRPr>
          </a:p>
          <a:p>
            <a:pPr marL="800100" lvl="3" indent="-114300">
              <a:spcBef>
                <a:spcPct val="20000"/>
              </a:spcBef>
              <a:buFont typeface="Arial" pitchFamily="34" charset="0"/>
              <a:buNone/>
            </a:pPr>
            <a:endParaRPr lang="en-US" sz="1300" dirty="0">
              <a:latin typeface="Cambria" pitchFamily="18" charset="0"/>
            </a:endParaRPr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381000" y="304800"/>
            <a:ext cx="6477000" cy="42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SAT</a:t>
            </a:r>
            <a:r>
              <a:rPr lang="en-US" sz="3200" b="1" baseline="300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®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 School-Day</a:t>
            </a:r>
          </a:p>
        </p:txBody>
      </p:sp>
      <p:pic>
        <p:nvPicPr>
          <p:cNvPr id="27653" name="Picture 6" descr="Chart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572000"/>
            <a:ext cx="1688149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442502"/>
            <a:ext cx="20574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SA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CCFF"/>
      </a:accent1>
      <a:accent2>
        <a:srgbClr val="A4046F"/>
      </a:accent2>
      <a:accent3>
        <a:srgbClr val="CCCC00"/>
      </a:accent3>
      <a:accent4>
        <a:srgbClr val="FF9933"/>
      </a:accent4>
      <a:accent5>
        <a:srgbClr val="66CCFF"/>
      </a:accent5>
      <a:accent6>
        <a:srgbClr val="006699"/>
      </a:accent6>
      <a:hlink>
        <a:srgbClr val="006699"/>
      </a:hlink>
      <a:folHlink>
        <a:srgbClr val="00669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DBCD81FC69ED4291C04692C1830104" ma:contentTypeVersion="1" ma:contentTypeDescription="Create a new document." ma:contentTypeScope="" ma:versionID="40bc4a93de56634aecfbc7d5e1198755">
  <xsd:schema xmlns:xsd="http://www.w3.org/2001/XMLSchema" xmlns:p="http://schemas.microsoft.com/office/2006/metadata/properties" targetNamespace="http://schemas.microsoft.com/office/2006/metadata/properties" ma:root="true" ma:fieldsID="7689d76ed61971216ea518f4334a43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D5D7316-539C-4589-BC07-9983B28EBD27}">
  <ds:schemaRefs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610973-6234-4620-8B75-894325A419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691CFF-ACA6-4615-A989-E0B7CB3676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6951</TotalTime>
  <Words>1465</Words>
  <Application>Microsoft Office PowerPoint</Application>
  <PresentationFormat>On-screen Show (4:3)</PresentationFormat>
  <Paragraphs>278</Paragraphs>
  <Slides>26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 Presentation</vt:lpstr>
      <vt:lpstr>PowerPoint Presentation</vt:lpstr>
      <vt:lpstr>WCCUSD Overview  - Progress to Date 8-year Timeline</vt:lpstr>
      <vt:lpstr>PowerPoint Presentation</vt:lpstr>
      <vt:lpstr>Creating a District wide Culture of  College and Career Readiness</vt:lpstr>
      <vt:lpstr>Providing College and Career Opportunities for ALL Students   </vt:lpstr>
      <vt:lpstr>PSAT/NMSQT Participation Growth</vt:lpstr>
      <vt:lpstr>PSAT/NMSQT Participation Growth by Ethnicity</vt:lpstr>
      <vt:lpstr>SAT Performance Growth – Class of 2012</vt:lpstr>
      <vt:lpstr>PowerPoint Presentation</vt:lpstr>
      <vt:lpstr>Benefits of SATSD to Colleges and Universities</vt:lpstr>
      <vt:lpstr>Sample Data Reports</vt:lpstr>
      <vt:lpstr>Other Districts Participating in SATSD</vt:lpstr>
      <vt:lpstr>PowerPoint Presentation</vt:lpstr>
      <vt:lpstr>Phase I: Planning</vt:lpstr>
      <vt:lpstr>Planning  Resources</vt:lpstr>
      <vt:lpstr>Phase IIA: Student Registration</vt:lpstr>
      <vt:lpstr>PowerPoint Presentation</vt:lpstr>
      <vt:lpstr>The Official SAT Online Course™</vt:lpstr>
      <vt:lpstr>SAT  Resource Tools</vt:lpstr>
      <vt:lpstr>Resources of Parents and Community Members</vt:lpstr>
      <vt:lpstr>WCCUSD SAT School Day Professional Development and Support</vt:lpstr>
      <vt:lpstr>SAT School Day Resources</vt:lpstr>
      <vt:lpstr>School Site Plans</vt:lpstr>
      <vt:lpstr>Summary of Key Milestones </vt:lpstr>
      <vt:lpstr>IMPLEMENTATION MILESTONES – Fall 2013</vt:lpstr>
      <vt:lpstr>PowerPoint Presentation</vt:lpstr>
    </vt:vector>
  </TitlesOfParts>
  <Company>The College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Oliver</dc:creator>
  <dc:description>Aimed at students and parents- describes the value of the test as one of the first steps on the road to college. Audience is domestic US.</dc:description>
  <cp:lastModifiedBy>Abrego, Derek</cp:lastModifiedBy>
  <cp:revision>566</cp:revision>
  <cp:lastPrinted>2010-04-14T13:46:53Z</cp:lastPrinted>
  <dcterms:created xsi:type="dcterms:W3CDTF">2010-04-14T13:36:35Z</dcterms:created>
  <dcterms:modified xsi:type="dcterms:W3CDTF">2013-09-06T16:43:03Z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0x0101003ADBCD81FC69ED4291C04692C1830104</vt:lpwstr>
  </property>
</Properties>
</file>